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7" r:id="rId13"/>
    <p:sldId id="266" r:id="rId14"/>
    <p:sldId id="278" r:id="rId15"/>
    <p:sldId id="279" r:id="rId16"/>
    <p:sldId id="280" r:id="rId17"/>
    <p:sldId id="281" r:id="rId18"/>
    <p:sldId id="269" r:id="rId19"/>
    <p:sldId id="270" r:id="rId20"/>
    <p:sldId id="271" r:id="rId21"/>
    <p:sldId id="282" r:id="rId22"/>
    <p:sldId id="292" r:id="rId23"/>
    <p:sldId id="287" r:id="rId24"/>
    <p:sldId id="293" r:id="rId25"/>
    <p:sldId id="294" r:id="rId26"/>
    <p:sldId id="288" r:id="rId27"/>
    <p:sldId id="289" r:id="rId28"/>
    <p:sldId id="272" r:id="rId29"/>
    <p:sldId id="273" r:id="rId30"/>
    <p:sldId id="274" r:id="rId31"/>
    <p:sldId id="275" r:id="rId32"/>
    <p:sldId id="276" r:id="rId33"/>
  </p:sldIdLst>
  <p:sldSz cx="12192000" cy="6858000"/>
  <p:notesSz cx="6858000" cy="12192000"/>
  <p:embeddedFontLst>
    <p:embeddedFont>
      <p:font typeface="MiSans" pitchFamily="34" charset="-122"/>
      <p:regular r:id="rId37"/>
    </p:embeddedFont>
    <p:embeddedFont>
      <p:font typeface="MiSans" pitchFamily="34" charset="-120"/>
      <p:regular r:id="rId38"/>
    </p:embeddedFont>
    <p:embeddedFont>
      <p:font typeface="微软雅黑" panose="020B0503020204020204" pitchFamily="34" charset="-122"/>
      <p:regular r:id="rId39"/>
    </p:embeddedFont>
    <p:embeddedFont>
      <p:font typeface="微软雅黑" panose="020B0503020204020204" pitchFamily="34" charset="-120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等线" panose="02010600030101010101" charset="-122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0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6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cvc5</a:t>
            </a:r>
            <a:r>
              <a:rPr lang="zh-CN" altLang="en-US" dirty="0"/>
              <a:t>的核心引擎是</a:t>
            </a:r>
            <a:r>
              <a:rPr lang="en-US" altLang="zh-CN" dirty="0"/>
              <a:t>SMT</a:t>
            </a:r>
            <a:r>
              <a:rPr lang="zh-CN" altLang="en-US" dirty="0"/>
              <a:t>求解器模块，基于</a:t>
            </a:r>
            <a:r>
              <a:rPr lang="en-US" altLang="zh-CN" dirty="0"/>
              <a:t>CDCL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）框架</a:t>
            </a:r>
            <a:r>
              <a:rPr lang="en-US" altLang="zh-CN" dirty="0"/>
              <a:t>[99]</a:t>
            </a:r>
            <a:r>
              <a:rPr lang="zh-CN" altLang="en-US" dirty="0"/>
              <a:t>，核心依赖定制版</a:t>
            </a:r>
            <a:r>
              <a:rPr lang="en-US" altLang="zh-CN" dirty="0"/>
              <a:t>MiniSat</a:t>
            </a:r>
            <a:r>
              <a:rPr lang="zh-CN" altLang="en-US" dirty="0"/>
              <a:t>命题求解器</a:t>
            </a:r>
            <a:r>
              <a:rPr lang="en-US" altLang="zh-CN" dirty="0"/>
              <a:t>[57]</a:t>
            </a:r>
            <a:r>
              <a:rPr lang="zh-CN" altLang="en-US" dirty="0"/>
              <a:t>。</a:t>
            </a:r>
            <a:r>
              <a:rPr lang="en-US" altLang="zh-CN" dirty="0"/>
              <a:t>SMT</a:t>
            </a:r>
            <a:r>
              <a:rPr lang="zh-CN" altLang="en-US" dirty="0"/>
              <a:t>求解器由多个组件组成：重写模块和预处理器模块，分别在局部（项层面）和全局（整个输入公式）应用简化</a:t>
            </a:r>
            <a:r>
              <a:rPr lang="en-US" altLang="zh-CN" dirty="0"/>
              <a:t>;</a:t>
            </a:r>
            <a:r>
              <a:rPr lang="zh-CN" altLang="en-US" dirty="0"/>
              <a:t>命题引擎，作为</a:t>
            </a:r>
            <a:r>
              <a:rPr lang="en-US" altLang="zh-CN" dirty="0"/>
              <a:t>CDCL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r>
              <a:rPr lang="en-US" altLang="zh-CN" dirty="0"/>
              <a:t> SAT</a:t>
            </a:r>
            <a:r>
              <a:rPr lang="zh-CN" altLang="en-US" dirty="0"/>
              <a:t>求解器的管理工具</a:t>
            </a:r>
            <a:r>
              <a:rPr lang="en-US" altLang="zh-CN" dirty="0"/>
              <a:t>;</a:t>
            </a:r>
            <a:r>
              <a:rPr lang="zh-CN" altLang="en-US" dirty="0"/>
              <a:t>以及理论引擎，负责理论组合以及所有理论特定的和量化推理程序。除了标准的可满足性检查外，</a:t>
            </a:r>
            <a:r>
              <a:rPr lang="en-US" altLang="zh-CN" dirty="0"/>
              <a:t>cvc5</a:t>
            </a:r>
            <a:r>
              <a:rPr lang="zh-CN" altLang="en-US" dirty="0"/>
              <a:t>还提供诸如溯因、插值、语法引导综合（</a:t>
            </a:r>
            <a:r>
              <a:rPr lang="en-US" altLang="zh-CN" dirty="0"/>
              <a:t>SyGuS</a:t>
            </a:r>
            <a:r>
              <a:rPr lang="zh-CN" altLang="en-US" dirty="0"/>
              <a:t>）</a:t>
            </a:r>
            <a:r>
              <a:rPr lang="en-US" altLang="zh-CN" dirty="0"/>
              <a:t>[3]</a:t>
            </a:r>
            <a:r>
              <a:rPr lang="zh-CN" altLang="en-US" dirty="0"/>
              <a:t>和量词消除等附加功能。这些功能都是基于</a:t>
            </a:r>
            <a:r>
              <a:rPr lang="en-US" altLang="zh-CN" dirty="0"/>
              <a:t>SMT</a:t>
            </a:r>
            <a:r>
              <a:rPr lang="zh-CN" altLang="en-US" dirty="0"/>
              <a:t>求解器构建的额外求解器实现的。</a:t>
            </a:r>
            <a:r>
              <a:rPr lang="en-US" altLang="zh-CN" dirty="0"/>
              <a:t>SyGuS </a:t>
            </a:r>
            <a:r>
              <a:rPr lang="zh-CN" altLang="en-US" dirty="0"/>
              <a:t>求解器是综合查询的主要入口，综合查询将</a:t>
            </a:r>
            <a:r>
              <a:rPr lang="en-US" altLang="zh-CN" dirty="0"/>
              <a:t> SyGuS </a:t>
            </a:r>
            <a:r>
              <a:rPr lang="zh-CN" altLang="en-US" dirty="0"/>
              <a:t>问题编码为具有语义和语法约束的（更高阶）可满足性问题</a:t>
            </a:r>
            <a:r>
              <a:rPr lang="en-US" altLang="zh-CN" dirty="0"/>
              <a:t>[114]</a:t>
            </a:r>
            <a:r>
              <a:rPr lang="zh-CN" altLang="en-US" dirty="0"/>
              <a:t>。量词消除求解器基于跟踪</a:t>
            </a:r>
            <a:r>
              <a:rPr lang="en-US" altLang="zh-CN" dirty="0"/>
              <a:t>SMT</a:t>
            </a:r>
            <a:r>
              <a:rPr lang="zh-CN" altLang="en-US" dirty="0"/>
              <a:t>求解器的量词实例进行量词消除</a:t>
            </a:r>
            <a:r>
              <a:rPr lang="en-US" altLang="zh-CN" dirty="0"/>
              <a:t>[116]</a:t>
            </a:r>
            <a:r>
              <a:rPr lang="zh-CN" altLang="en-US" dirty="0"/>
              <a:t>。溯因求解器和插值求解器都是基于</a:t>
            </a:r>
            <a:r>
              <a:rPr lang="en-US" altLang="zh-CN" dirty="0"/>
              <a:t>SyGuS</a:t>
            </a:r>
            <a:r>
              <a:rPr lang="zh-CN" altLang="en-US" dirty="0"/>
              <a:t>的</a:t>
            </a:r>
            <a:r>
              <a:rPr lang="en-US" altLang="zh-CN" dirty="0"/>
              <a:t>[110]</a:t>
            </a:r>
            <a:r>
              <a:rPr lang="zh-CN" altLang="en-US" dirty="0"/>
              <a:t>，因此作为</a:t>
            </a:r>
            <a:r>
              <a:rPr lang="en-US" altLang="zh-CN" dirty="0"/>
              <a:t>SyGuS</a:t>
            </a:r>
            <a:r>
              <a:rPr lang="zh-CN" altLang="en-US" dirty="0"/>
              <a:t>求解器的层叠加。</a:t>
            </a:r>
            <a:r>
              <a:rPr lang="en-US" altLang="zh-CN" dirty="0"/>
              <a:t>cvc5 </a:t>
            </a:r>
            <a:r>
              <a:rPr lang="zh-CN" altLang="en-US" dirty="0"/>
              <a:t>提供</a:t>
            </a:r>
            <a:r>
              <a:rPr lang="en-US" altLang="zh-CN" dirty="0"/>
              <a:t> C++ API </a:t>
            </a:r>
            <a:r>
              <a:rPr lang="zh-CN" altLang="en-US" dirty="0"/>
              <a:t>作为主要接口，不仅用于外部客户端软件，还包括自身的解析器以及</a:t>
            </a:r>
            <a:r>
              <a:rPr lang="en-US" altLang="zh-CN" dirty="0"/>
              <a:t> Java </a:t>
            </a:r>
            <a:r>
              <a:rPr lang="zh-CN" altLang="en-US" dirty="0"/>
              <a:t>和</a:t>
            </a:r>
            <a:r>
              <a:rPr lang="en-US" altLang="zh-CN" dirty="0"/>
              <a:t> Python </a:t>
            </a:r>
            <a:r>
              <a:rPr lang="zh-CN" altLang="en-US" dirty="0"/>
              <a:t>中的额外语言绑定。</a:t>
            </a:r>
            <a:r>
              <a:rPr lang="en-US" altLang="zh-CN" dirty="0"/>
              <a:t>cvc5 </a:t>
            </a:r>
            <a:r>
              <a:rPr lang="zh-CN" altLang="en-US" dirty="0"/>
              <a:t>还提供基于解析器构建的文本命令行界面（</a:t>
            </a:r>
            <a:r>
              <a:rPr lang="en-US" altLang="zh-CN" dirty="0"/>
              <a:t>CLI</a:t>
            </a:r>
            <a:r>
              <a:rPr lang="zh-CN" altLang="en-US" dirty="0"/>
              <a:t>），支持</a:t>
            </a:r>
            <a:r>
              <a:rPr lang="en-US" altLang="zh-CN" dirty="0"/>
              <a:t> SMT-LIBv2 [25]</a:t>
            </a:r>
            <a:r>
              <a:rPr lang="zh-CN" altLang="en-US" dirty="0"/>
              <a:t>、</a:t>
            </a:r>
            <a:r>
              <a:rPr lang="en-US" altLang="zh-CN" dirty="0"/>
              <a:t>SyGuS2 [104] </a:t>
            </a:r>
            <a:r>
              <a:rPr lang="zh-CN" altLang="en-US" dirty="0"/>
              <a:t>和</a:t>
            </a:r>
            <a:r>
              <a:rPr lang="en-US" altLang="zh-CN" dirty="0"/>
              <a:t> TPTP [134]</a:t>
            </a:r>
            <a:r>
              <a:rPr lang="zh-CN" altLang="en-US" dirty="0"/>
              <a:t>作为输入语言。证明模块可以输出三种形式不可满足性证明：</a:t>
            </a:r>
            <a:r>
              <a:rPr lang="en-US" altLang="zh-CN" dirty="0"/>
              <a:t>Alethe [128]</a:t>
            </a:r>
            <a:r>
              <a:rPr lang="zh-CN" altLang="en-US" dirty="0"/>
              <a:t>、</a:t>
            </a:r>
            <a:r>
              <a:rPr lang="en-US" altLang="zh-CN" dirty="0"/>
              <a:t>Lean 4 [88]</a:t>
            </a:r>
            <a:r>
              <a:rPr lang="zh-CN" altLang="en-US" dirty="0"/>
              <a:t>和</a:t>
            </a:r>
            <a:r>
              <a:rPr lang="en-US" altLang="zh-CN" dirty="0"/>
              <a:t>LFSC [133]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CVC5</a:t>
            </a:r>
            <a:r>
              <a:rPr lang="zh-CN" altLang="en-US" dirty="0"/>
              <a:t>支持对各种背景理论及其组合中无量词和量化公式的推理，包括所有在</a:t>
            </a:r>
            <a:r>
              <a:rPr lang="en-US" altLang="zh-CN" dirty="0"/>
              <a:t>SMT-LIB</a:t>
            </a:r>
            <a:r>
              <a:rPr lang="zh-CN" altLang="en-US" dirty="0"/>
              <a:t>中标准化的理论</a:t>
            </a:r>
            <a:r>
              <a:rPr lang="en-US" altLang="zh-CN" dirty="0"/>
              <a:t>[22]</a:t>
            </a:r>
            <a:r>
              <a:rPr lang="zh-CN" altLang="en-US" dirty="0"/>
              <a:t>。它还原生支持若干非标准理论和理论扩展。这些包括分离逻辑、序列理论、有限集合与关系理论，以及实数理论的超越函数扩展等。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81260" y="2206625"/>
            <a:ext cx="6667845" cy="1549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CVC5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高性能SMT求解器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247449" y="4506595"/>
            <a:ext cx="56971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356789" y="4506595"/>
            <a:ext cx="56971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06405" y="4579095"/>
            <a:ext cx="37376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小组成员</a:t>
            </a:r>
            <a:r>
              <a:rPr lang="en-US" sz="20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0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熊彦臻、曾旭鹏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93800" y="3584575"/>
            <a:ext cx="10761980" cy="459105"/>
          </a:xfrm>
          <a:custGeom>
            <a:avLst/>
            <a:gdLst/>
            <a:ahLst/>
            <a:cxnLst/>
            <a:rect l="l" t="t" r="r" b="b"/>
            <a:pathLst>
              <a:path w="10761980" h="459105">
                <a:moveTo>
                  <a:pt x="19068" y="91236"/>
                </a:moveTo>
                <a:lnTo>
                  <a:pt x="10357006" y="91236"/>
                </a:lnTo>
                <a:cubicBezTo>
                  <a:pt x="10367532" y="91236"/>
                  <a:pt x="10376074" y="82199"/>
                  <a:pt x="10376074" y="71065"/>
                </a:cubicBezTo>
                <a:lnTo>
                  <a:pt x="10376074" y="20196"/>
                </a:lnTo>
                <a:cubicBezTo>
                  <a:pt x="10376074" y="4820"/>
                  <a:pt x="10391720" y="-4907"/>
                  <a:pt x="10404420" y="2574"/>
                </a:cubicBezTo>
                <a:lnTo>
                  <a:pt x="10761980" y="213217"/>
                </a:lnTo>
                <a:cubicBezTo>
                  <a:pt x="10775021" y="220901"/>
                  <a:pt x="10775021" y="240778"/>
                  <a:pt x="10761980" y="248462"/>
                </a:cubicBezTo>
                <a:lnTo>
                  <a:pt x="10404420" y="459105"/>
                </a:lnTo>
                <a:cubicBezTo>
                  <a:pt x="10391720" y="466586"/>
                  <a:pt x="10376074" y="456858"/>
                  <a:pt x="10376074" y="441482"/>
                </a:cubicBezTo>
                <a:lnTo>
                  <a:pt x="10376074" y="390613"/>
                </a:lnTo>
                <a:cubicBezTo>
                  <a:pt x="10376074" y="379479"/>
                  <a:pt x="10367532" y="370442"/>
                  <a:pt x="10357006" y="370442"/>
                </a:cubicBezTo>
                <a:lnTo>
                  <a:pt x="19068" y="370442"/>
                </a:lnTo>
                <a:cubicBezTo>
                  <a:pt x="8542" y="370442"/>
                  <a:pt x="0" y="361405"/>
                  <a:pt x="0" y="350271"/>
                </a:cubicBezTo>
                <a:lnTo>
                  <a:pt x="0" y="111407"/>
                </a:lnTo>
                <a:cubicBezTo>
                  <a:pt x="0" y="100272"/>
                  <a:pt x="8542" y="91236"/>
                  <a:pt x="19068" y="91236"/>
                </a:cubicBezTo>
              </a:path>
            </a:pathLst>
          </a:cu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93800" y="3584575"/>
            <a:ext cx="10761980" cy="4591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3690" y="3083560"/>
            <a:ext cx="1388745" cy="1462405"/>
          </a:xfrm>
          <a:prstGeom prst="ellipse">
            <a:avLst/>
          </a:prstGeom>
          <a:solidFill>
            <a:srgbClr val="D3BDA6">
              <a:alpha val="23137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313690" y="3083560"/>
            <a:ext cx="1388745" cy="14624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16560" y="3191510"/>
            <a:ext cx="1184910" cy="124714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416560" y="3191510"/>
            <a:ext cx="1184910" cy="12471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04-16:31:14-d2skskm1bb2p4onbqik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135" y="3479800"/>
            <a:ext cx="658495" cy="69469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04-16:31:14-d2skskm1bb2p4onbqil0.png"/>
          <p:cNvPicPr>
            <a:picLocks noChangeAspect="1"/>
          </p:cNvPicPr>
          <p:nvPr/>
        </p:nvPicPr>
        <p:blipFill>
          <a:blip r:embed="rId2"/>
          <a:srcRect l="40" r="40"/>
          <a:stretch>
            <a:fillRect/>
          </a:stretch>
        </p:blipFill>
        <p:spPr>
          <a:xfrm>
            <a:off x="-6985" y="4946015"/>
            <a:ext cx="1602105" cy="19367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67384" y="524510"/>
            <a:ext cx="86091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CVC5架构总览：CDCL(T)引擎的现代化实现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93800" y="3584575"/>
            <a:ext cx="10391775" cy="459105"/>
          </a:xfrm>
          <a:prstGeom prst="rect">
            <a:avLst/>
          </a:prstGeom>
          <a:solidFill>
            <a:srgbClr val="D3BDA6">
              <a:alpha val="10196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1193800" y="3584575"/>
            <a:ext cx="10391775" cy="4591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V="1">
            <a:off x="1866900" y="1469390"/>
            <a:ext cx="0" cy="2160270"/>
          </a:xfrm>
          <a:prstGeom prst="straightConnector1">
            <a:avLst/>
          </a:prstGeom>
          <a:noFill/>
          <a:ln w="15875">
            <a:gradFill flip="none" rotWithShape="1">
              <a:gsLst>
                <a:gs pos="0">
                  <a:srgbClr val="D3BDA6">
                    <a:alpha val="0"/>
                  </a:srgbClr>
                </a:gs>
                <a:gs pos="100000">
                  <a:srgbClr val="D3BDA6"/>
                </a:gs>
              </a:gsLst>
              <a:lin ang="5400000" scaled="1"/>
            </a:gradFill>
            <a:prstDash val="solid"/>
            <a:headEnd type="none"/>
            <a:tailEnd type="oval"/>
          </a:ln>
        </p:spPr>
      </p:sp>
      <p:sp>
        <p:nvSpPr>
          <p:cNvPr id="16" name="Shape 12"/>
          <p:cNvSpPr/>
          <p:nvPr/>
        </p:nvSpPr>
        <p:spPr>
          <a:xfrm flipV="1">
            <a:off x="6574790" y="1469390"/>
            <a:ext cx="0" cy="2160270"/>
          </a:xfrm>
          <a:prstGeom prst="straightConnector1">
            <a:avLst/>
          </a:prstGeom>
          <a:noFill/>
          <a:ln w="15875">
            <a:gradFill flip="none" rotWithShape="1">
              <a:gsLst>
                <a:gs pos="0">
                  <a:srgbClr val="D3BDA6">
                    <a:alpha val="0"/>
                  </a:srgbClr>
                </a:gs>
                <a:gs pos="100000">
                  <a:srgbClr val="D3BDA6"/>
                </a:gs>
              </a:gsLst>
              <a:lin ang="5400000" scaled="1"/>
            </a:gradFill>
            <a:prstDash val="solid"/>
            <a:headEnd type="none"/>
            <a:tailEnd type="oval"/>
          </a:ln>
        </p:spPr>
      </p:sp>
      <p:sp>
        <p:nvSpPr>
          <p:cNvPr id="17" name="Shape 13"/>
          <p:cNvSpPr/>
          <p:nvPr/>
        </p:nvSpPr>
        <p:spPr>
          <a:xfrm>
            <a:off x="2914015" y="3957320"/>
            <a:ext cx="0" cy="2160905"/>
          </a:xfrm>
          <a:prstGeom prst="straightConnector1">
            <a:avLst/>
          </a:prstGeom>
          <a:noFill/>
          <a:ln w="15875">
            <a:gradFill flip="none" rotWithShape="1">
              <a:gsLst>
                <a:gs pos="0">
                  <a:srgbClr val="D3BDA6">
                    <a:alpha val="0"/>
                  </a:srgbClr>
                </a:gs>
                <a:gs pos="100000">
                  <a:srgbClr val="D3BDA6"/>
                </a:gs>
              </a:gsLst>
              <a:lin ang="5400000" scaled="1"/>
            </a:gradFill>
            <a:prstDash val="solid"/>
            <a:headEnd type="none"/>
            <a:tailEnd type="oval"/>
          </a:ln>
        </p:spPr>
      </p:sp>
      <p:sp>
        <p:nvSpPr>
          <p:cNvPr id="18" name="Shape 14"/>
          <p:cNvSpPr/>
          <p:nvPr/>
        </p:nvSpPr>
        <p:spPr>
          <a:xfrm>
            <a:off x="7373620" y="4041775"/>
            <a:ext cx="0" cy="2161540"/>
          </a:xfrm>
          <a:prstGeom prst="straightConnector1">
            <a:avLst/>
          </a:prstGeom>
          <a:noFill/>
          <a:ln w="15875">
            <a:gradFill flip="none" rotWithShape="1">
              <a:gsLst>
                <a:gs pos="0">
                  <a:srgbClr val="D3BDA6">
                    <a:alpha val="0"/>
                  </a:srgbClr>
                </a:gs>
                <a:gs pos="100000">
                  <a:srgbClr val="D3BDA6"/>
                </a:gs>
              </a:gsLst>
              <a:lin ang="5400000" scaled="1"/>
            </a:gradFill>
            <a:prstDash val="solid"/>
            <a:headEnd type="none"/>
            <a:tailEnd type="oval"/>
          </a:ln>
        </p:spPr>
      </p:sp>
      <p:sp>
        <p:nvSpPr>
          <p:cNvPr id="19" name="Text 15"/>
          <p:cNvSpPr/>
          <p:nvPr/>
        </p:nvSpPr>
        <p:spPr>
          <a:xfrm>
            <a:off x="2030730" y="1394460"/>
            <a:ext cx="4298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CVC5的架构特点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2071370" y="1833245"/>
            <a:ext cx="429895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CVC5并非神秘黑盒，其高效性源于对CDCL(T)框架的严谨实现与深度优化，是一个复杂的系统工程，具有明确的架构层次和组件划分。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840855" y="1469390"/>
            <a:ext cx="4298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命题层的作用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881495" y="1908175"/>
            <a:ext cx="429895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命题层基于高度定制化的MiniSat，负责布尔推理、决策和回溯，为整个求解过程提供基础的逻辑支持和搜索能力。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2994660" y="4297680"/>
            <a:ext cx="4298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理论层的作用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035300" y="4736465"/>
            <a:ext cx="429895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理论层包含一系列专用的理论求解器，如算术、数组等，负责各自领域的推理，处理复杂的数学约束和逻辑表达式。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7621270" y="4297680"/>
            <a:ext cx="4298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协调器的作用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661910" y="4736465"/>
            <a:ext cx="429895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协调器管理理论与命题层的交互，是实现“模理论”的关键，确保了不同理论求解器之间的协同工作和信息传递。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  <a:ea typeface="MiSans" pitchFamily="34" charset="-122"/>
                <a:cs typeface="MiSans" pitchFamily="34" charset="-120"/>
              </a:rPr>
              <a:t>CVC5理论求解器深度解析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5493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406448" y="1757680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406448" y="1757680"/>
            <a:ext cx="3020695" cy="4250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13128" y="1888490"/>
            <a:ext cx="280797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位向量与数组理论求解器</a:t>
            </a:r>
            <a:endParaRPr lang="en-US" sz="1600" dirty="0"/>
          </a:p>
        </p:txBody>
      </p:sp>
      <p:pic>
        <p:nvPicPr>
          <p:cNvPr id="23" name="Image 0" descr="https://kimi-img.moonshot.cn/pub/slides/slides_tmpl/image/25-09-04-16:31:11-d2sksju1bb2p4onbqibg.png"/>
          <p:cNvPicPr>
            <a:picLocks noChangeAspect="1"/>
          </p:cNvPicPr>
          <p:nvPr/>
        </p:nvPicPr>
        <p:blipFill>
          <a:blip r:embed="rId1"/>
          <a:srcRect l="16" r="16"/>
          <a:stretch>
            <a:fillRect/>
          </a:stretch>
        </p:blipFill>
        <p:spPr>
          <a:xfrm>
            <a:off x="4090988" y="1426845"/>
            <a:ext cx="4010025" cy="4912360"/>
          </a:xfrm>
          <a:prstGeom prst="roundRect">
            <a:avLst>
              <a:gd name="adj" fmla="val 6367"/>
            </a:avLst>
          </a:prstGeom>
        </p:spPr>
      </p:pic>
      <p:sp>
        <p:nvSpPr>
          <p:cNvPr id="24" name="Text 21"/>
          <p:cNvSpPr/>
          <p:nvPr/>
        </p:nvSpPr>
        <p:spPr>
          <a:xfrm>
            <a:off x="893128" y="1888490"/>
            <a:ext cx="762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算术理论求解器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93128" y="2838450"/>
            <a:ext cx="2470769" cy="7620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不仅处理基础运算，更核心的是集成傅里叶-莫兹金算法（用于实数线性算术）与Cutting Plane方法（用于整数线性算术），能高效推理变量间的复杂线性关系，并发现隐含约束。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513128" y="2724150"/>
            <a:ext cx="2942907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·</a:t>
            </a:r>
            <a:r>
              <a:rPr lang="en-US" sz="16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位向量理论：​ 采用位爆破与专用代数化简策略，避免将比特级运算低效转换为纯布尔公式，极大优化了硬件电路等应用的验证效率。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513128" y="4317965"/>
            <a:ext cx="2914015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·</a:t>
            </a:r>
            <a:r>
              <a:rPr lang="en-US" sz="16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数组理论：​ 基于读写公理，核心能力是高效推理嵌套的读写操作，直接对应程序中的内存访问行为，是软件验证的关键。</a:t>
            </a:r>
            <a:endParaRPr lang="en-US" sz="16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 b="8188"/>
          <a:stretch>
            <a:fillRect/>
          </a:stretch>
        </p:blipFill>
        <p:spPr>
          <a:xfrm>
            <a:off x="4090988" y="1426845"/>
            <a:ext cx="4010026" cy="4912360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6:31:20-d2sksm61bb2p4onbqit0.jpeg"/>
          <p:cNvPicPr>
            <a:picLocks noChangeAspect="1"/>
          </p:cNvPicPr>
          <p:nvPr/>
        </p:nvPicPr>
        <p:blipFill>
          <a:blip r:embed="rId1"/>
          <a:srcRect l="28012" t="7813" r="22500" b="7813"/>
          <a:stretch>
            <a:fillRect/>
          </a:stretch>
        </p:blipFill>
        <p:spPr>
          <a:xfrm>
            <a:off x="7106508" y="0"/>
            <a:ext cx="6033547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solidFill>
            <a:srgbClr val="D3BDA6">
              <a:alpha val="9098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7106508" y="0"/>
            <a:ext cx="60336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65745" y="1288415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Nelson-Oppen框架原理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65745" y="1760220"/>
            <a:ext cx="4763770" cy="19824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Nelson-Oppen框架允许理论求解器间仅通过共享变量的等价性进行通信，每个理论求解器向协调器报告其内部推导出的等价关系，协调器进行传播和合并。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1785" y="3986530"/>
            <a:ext cx="4763770" cy="623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CVC5的实现与优化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31785" y="4458335"/>
            <a:ext cx="4763770" cy="19824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CVC5实现了并优化了Nelson-Oppen框架，使其能够正确处理复杂混合理论问题，这是CVC5处理大规模混合约束的核心技术支柱。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3688" y="398682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3688" y="3986823"/>
            <a:ext cx="1014730" cy="1014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7563875" y="443118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 rot="5400000">
            <a:off x="7563875" y="443118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548608" y="1288553"/>
            <a:ext cx="1014730" cy="1014730"/>
          </a:xfrm>
          <a:prstGeom prst="ellipse">
            <a:avLst/>
          </a:prstGeom>
          <a:solidFill>
            <a:srgbClr val="865F24"/>
          </a:solidFill>
          <a:ln w="3175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548608" y="1288553"/>
            <a:ext cx="1014730" cy="1014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7558795" y="1732913"/>
            <a:ext cx="146173" cy="126011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18" name="Text 15"/>
          <p:cNvSpPr/>
          <p:nvPr/>
        </p:nvSpPr>
        <p:spPr>
          <a:xfrm rot="5400000">
            <a:off x="7558795" y="1732913"/>
            <a:ext cx="146173" cy="12601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864089" y="1621539"/>
            <a:ext cx="359932" cy="359932"/>
          </a:xfrm>
          <a:custGeom>
            <a:avLst/>
            <a:gdLst/>
            <a:ahLst/>
            <a:cxnLst/>
            <a:rect l="l" t="t" r="r" b="b"/>
            <a:pathLst>
              <a:path w="359932" h="359932">
                <a:moveTo>
                  <a:pt x="197963" y="323939"/>
                </a:moveTo>
                <a:cubicBezTo>
                  <a:pt x="197963" y="359932"/>
                  <a:pt x="197963" y="359932"/>
                  <a:pt x="197963" y="359932"/>
                </a:cubicBezTo>
                <a:cubicBezTo>
                  <a:pt x="161969" y="359932"/>
                  <a:pt x="161969" y="359932"/>
                  <a:pt x="161969" y="359932"/>
                </a:cubicBezTo>
                <a:cubicBezTo>
                  <a:pt x="161969" y="323939"/>
                  <a:pt x="161969" y="323939"/>
                  <a:pt x="161969" y="323939"/>
                </a:cubicBezTo>
                <a:cubicBezTo>
                  <a:pt x="17997" y="323939"/>
                  <a:pt x="17997" y="323939"/>
                  <a:pt x="17997" y="323939"/>
                </a:cubicBezTo>
                <a:cubicBezTo>
                  <a:pt x="8998" y="323939"/>
                  <a:pt x="0" y="314941"/>
                  <a:pt x="0" y="305942"/>
                </a:cubicBezTo>
                <a:cubicBezTo>
                  <a:pt x="0" y="53990"/>
                  <a:pt x="0" y="53990"/>
                  <a:pt x="0" y="53990"/>
                </a:cubicBezTo>
                <a:cubicBezTo>
                  <a:pt x="359932" y="53990"/>
                  <a:pt x="359932" y="53990"/>
                  <a:pt x="359932" y="53990"/>
                </a:cubicBezTo>
                <a:cubicBezTo>
                  <a:pt x="359932" y="305942"/>
                  <a:pt x="359932" y="305942"/>
                  <a:pt x="359932" y="305942"/>
                </a:cubicBezTo>
                <a:cubicBezTo>
                  <a:pt x="359932" y="314941"/>
                  <a:pt x="350934" y="323939"/>
                  <a:pt x="341935" y="323939"/>
                </a:cubicBezTo>
                <a:lnTo>
                  <a:pt x="197963" y="323939"/>
                </a:lnTo>
                <a:close/>
                <a:moveTo>
                  <a:pt x="35993" y="287946"/>
                </a:moveTo>
                <a:cubicBezTo>
                  <a:pt x="323939" y="287946"/>
                  <a:pt x="323939" y="287946"/>
                  <a:pt x="323939" y="287946"/>
                </a:cubicBezTo>
                <a:cubicBezTo>
                  <a:pt x="323939" y="89983"/>
                  <a:pt x="323939" y="89983"/>
                  <a:pt x="323939" y="89983"/>
                </a:cubicBezTo>
                <a:cubicBezTo>
                  <a:pt x="35993" y="89983"/>
                  <a:pt x="35993" y="89983"/>
                  <a:pt x="35993" y="89983"/>
                </a:cubicBezTo>
                <a:lnTo>
                  <a:pt x="35993" y="287946"/>
                </a:lnTo>
                <a:close/>
                <a:moveTo>
                  <a:pt x="197963" y="125976"/>
                </a:moveTo>
                <a:cubicBezTo>
                  <a:pt x="287946" y="125976"/>
                  <a:pt x="287946" y="125976"/>
                  <a:pt x="287946" y="125976"/>
                </a:cubicBezTo>
                <a:cubicBezTo>
                  <a:pt x="287946" y="161969"/>
                  <a:pt x="287946" y="161969"/>
                  <a:pt x="287946" y="161969"/>
                </a:cubicBezTo>
                <a:cubicBezTo>
                  <a:pt x="197963" y="161969"/>
                  <a:pt x="197963" y="161969"/>
                  <a:pt x="197963" y="161969"/>
                </a:cubicBezTo>
                <a:lnTo>
                  <a:pt x="197963" y="125976"/>
                </a:lnTo>
                <a:close/>
                <a:moveTo>
                  <a:pt x="197963" y="197963"/>
                </a:moveTo>
                <a:cubicBezTo>
                  <a:pt x="287946" y="197963"/>
                  <a:pt x="287946" y="197963"/>
                  <a:pt x="287946" y="197963"/>
                </a:cubicBezTo>
                <a:cubicBezTo>
                  <a:pt x="287946" y="233956"/>
                  <a:pt x="287946" y="233956"/>
                  <a:pt x="287946" y="233956"/>
                </a:cubicBezTo>
                <a:cubicBezTo>
                  <a:pt x="197963" y="233956"/>
                  <a:pt x="197963" y="233956"/>
                  <a:pt x="197963" y="233956"/>
                </a:cubicBezTo>
                <a:lnTo>
                  <a:pt x="197963" y="197963"/>
                </a:lnTo>
                <a:close/>
                <a:moveTo>
                  <a:pt x="125976" y="125976"/>
                </a:moveTo>
                <a:cubicBezTo>
                  <a:pt x="125976" y="179966"/>
                  <a:pt x="125976" y="179966"/>
                  <a:pt x="125976" y="179966"/>
                </a:cubicBezTo>
                <a:cubicBezTo>
                  <a:pt x="179966" y="179966"/>
                  <a:pt x="179966" y="179966"/>
                  <a:pt x="179966" y="179966"/>
                </a:cubicBezTo>
                <a:cubicBezTo>
                  <a:pt x="179966" y="211460"/>
                  <a:pt x="157470" y="233956"/>
                  <a:pt x="125976" y="233956"/>
                </a:cubicBezTo>
                <a:cubicBezTo>
                  <a:pt x="94482" y="233956"/>
                  <a:pt x="71986" y="211460"/>
                  <a:pt x="71986" y="179966"/>
                </a:cubicBezTo>
                <a:cubicBezTo>
                  <a:pt x="71986" y="148472"/>
                  <a:pt x="94482" y="125976"/>
                  <a:pt x="125976" y="125976"/>
                </a:cubicBezTo>
                <a:close/>
                <a:moveTo>
                  <a:pt x="0" y="0"/>
                </a:moveTo>
                <a:cubicBezTo>
                  <a:pt x="359932" y="0"/>
                  <a:pt x="359932" y="0"/>
                  <a:pt x="359932" y="0"/>
                </a:cubicBezTo>
                <a:cubicBezTo>
                  <a:pt x="359932" y="35993"/>
                  <a:pt x="359932" y="35993"/>
                  <a:pt x="359932" y="35993"/>
                </a:cubicBezTo>
                <a:cubicBezTo>
                  <a:pt x="0" y="35993"/>
                  <a:pt x="0" y="35993"/>
                  <a:pt x="0" y="359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7"/>
          <p:cNvSpPr/>
          <p:nvPr/>
        </p:nvSpPr>
        <p:spPr>
          <a:xfrm>
            <a:off x="6864089" y="1621539"/>
            <a:ext cx="359932" cy="359932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9-04-16:31:13-d2skske1bb2p4onbqig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49" y="4306259"/>
            <a:ext cx="335280" cy="33528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67385" y="524510"/>
            <a:ext cx="632313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理论求解器的协同作战：Nelson-Oppen框架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70585" y="2510155"/>
            <a:ext cx="5041900" cy="11617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单个理论求解器可以高效工作，但现实问题多是混合的，例如a[i] &gt; x + 1涉及数组和算术理论，如何保证它们组合后的协调性是一个关键问题。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70585" y="1900555"/>
            <a:ext cx="5043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问题引入</a:t>
            </a:r>
            <a:endParaRPr lang="en-US" sz="1600" dirty="0"/>
          </a:p>
        </p:txBody>
      </p:sp>
      <p:pic>
        <p:nvPicPr>
          <p:cNvPr id="25" name="Image 2" descr="https://kimi-img.moonshot.cn/pub/slides/slides_tmpl/image/25-09-04-16:31:13-d2skske1bb2p4onbqih0.png"/>
          <p:cNvPicPr>
            <a:picLocks noChangeAspect="1"/>
          </p:cNvPicPr>
          <p:nvPr/>
        </p:nvPicPr>
        <p:blipFill>
          <a:blip r:embed="rId3"/>
          <a:srcRect t="116" b="116"/>
          <a:stretch>
            <a:fillRect/>
          </a:stretch>
        </p:blipFill>
        <p:spPr>
          <a:xfrm>
            <a:off x="0" y="4958080"/>
            <a:ext cx="206565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5345" y="146050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665345" y="1460500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5185" y="2941955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4655185" y="2941955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44390" y="451612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4644390" y="4516120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04-16:31:15-d2sksku1bb2p4onbqi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315" y="1600835"/>
            <a:ext cx="438785" cy="43878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04-16:31:15-d2sksku1bb2p4onbqio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30" y="3108325"/>
            <a:ext cx="384175" cy="384175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4-16:31:15-d2sksku1bb2p4onbqi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85" y="4682490"/>
            <a:ext cx="384175" cy="384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385" y="524510"/>
            <a:ext cx="8005269" cy="10497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从用户输入到可满足性结果：完整工作流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gradFill flip="none" rotWithShape="1">
            <a:gsLst>
              <a:gs pos="0">
                <a:srgbClr val="F4F4F4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1"/>
          </a:gradFill>
          <a:ln w="6350">
            <a:solidFill>
              <a:srgbClr val="F4F4F4"/>
            </a:solidFill>
            <a:prstDash val="solid"/>
          </a:ln>
          <a:effectLst>
            <a:outerShdw blurRad="279400" dist="71842" dir="27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04-16:31:15-d2sksku1bb2p4onbqir0.png"/>
          <p:cNvPicPr>
            <a:picLocks noChangeAspect="1"/>
          </p:cNvPicPr>
          <p:nvPr/>
        </p:nvPicPr>
        <p:blipFill>
          <a:blip r:embed="rId4"/>
          <a:srcRect t="81" b="81"/>
          <a:stretch>
            <a:fillRect/>
          </a:stretch>
        </p:blipFill>
        <p:spPr>
          <a:xfrm>
            <a:off x="1324360" y="1538064"/>
            <a:ext cx="2680382" cy="2586502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04-16:31:15-d2sksku1bb2p4onbqip0.png"/>
          <p:cNvPicPr>
            <a:picLocks noChangeAspect="1"/>
          </p:cNvPicPr>
          <p:nvPr/>
        </p:nvPicPr>
        <p:blipFill>
          <a:blip r:embed="rId5"/>
          <a:srcRect t="33727"/>
          <a:stretch>
            <a:fillRect/>
          </a:stretch>
        </p:blipFill>
        <p:spPr>
          <a:xfrm rot="16200000">
            <a:off x="486094" y="1660301"/>
            <a:ext cx="838893" cy="168459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711190" y="1659255"/>
            <a:ext cx="0" cy="4500000"/>
          </a:xfrm>
          <a:prstGeom prst="line">
            <a:avLst/>
          </a:prstGeom>
          <a:noFill/>
          <a:ln w="12700">
            <a:solidFill>
              <a:srgbClr val="D3BDA6"/>
            </a:solidFill>
            <a:prstDash val="dash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5635625" y="1631950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0" name="Text 13"/>
          <p:cNvSpPr/>
          <p:nvPr/>
        </p:nvSpPr>
        <p:spPr>
          <a:xfrm>
            <a:off x="5635625" y="1631950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621655" y="3260725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2" name="Text 15"/>
          <p:cNvSpPr/>
          <p:nvPr/>
        </p:nvSpPr>
        <p:spPr>
          <a:xfrm>
            <a:off x="5621655" y="3260725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610860" y="4834255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4" name="Text 17"/>
          <p:cNvSpPr/>
          <p:nvPr/>
        </p:nvSpPr>
        <p:spPr>
          <a:xfrm>
            <a:off x="5610860" y="4834255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 rot="5400000">
            <a:off x="5333365" y="177228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26" name="Text 19"/>
          <p:cNvSpPr/>
          <p:nvPr/>
        </p:nvSpPr>
        <p:spPr>
          <a:xfrm rot="5400000">
            <a:off x="5333365" y="177228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 rot="5400000">
            <a:off x="5323205" y="325437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28" name="Text 21"/>
          <p:cNvSpPr/>
          <p:nvPr/>
        </p:nvSpPr>
        <p:spPr>
          <a:xfrm rot="5400000">
            <a:off x="5323205" y="325437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 rot="5400000">
            <a:off x="5312410" y="482790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30" name="Text 23"/>
          <p:cNvSpPr/>
          <p:nvPr/>
        </p:nvSpPr>
        <p:spPr>
          <a:xfrm rot="5400000">
            <a:off x="5312410" y="482790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6120765" y="1847215"/>
            <a:ext cx="5371465" cy="629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CVC5接收SMT-LIBv2格式的输入，首先进行解析，将用户定义的约束和逻辑表达式转换为内部可处理的形式。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6120765" y="3139440"/>
            <a:ext cx="53714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布尔抽象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6120765" y="3465195"/>
            <a:ext cx="5371465" cy="629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将理论原子命题转换为布尔变量，为后续的CDCL(T)循环做好准备，将复杂的理论问题转化为布尔逻辑问题。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6120765" y="1521460"/>
            <a:ext cx="53714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输入解析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6120765" y="5083175"/>
            <a:ext cx="5371465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SAT核心进行布尔推理和决策，将当前布尔赋值传递给理论协调器，理论求解器进行理论一致性检查，若冲突则学习新子句并回溯，否则继续。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6120765" y="4757420"/>
            <a:ext cx="53714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CDCL(T)循环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67360" y="4941570"/>
            <a:ext cx="4132580" cy="629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对公式进行简化和规范化，通过预处理和重写步骤，优化输入公式，提高求解效率和性能。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467360" y="4594225"/>
            <a:ext cx="41325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预处理与重写</a:t>
            </a:r>
            <a:endParaRPr lang="en-US" sz="1600" dirty="0"/>
          </a:p>
        </p:txBody>
      </p:sp>
      <p:pic>
        <p:nvPicPr>
          <p:cNvPr id="39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8177530" cy="10497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不止于求解：证明生成与语法引导合成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04-16:31:13-d2skske1bb2p4onbqidg.png"/>
          <p:cNvPicPr>
            <a:picLocks noChangeAspect="1"/>
          </p:cNvPicPr>
          <p:nvPr/>
        </p:nvPicPr>
        <p:blipFill>
          <a:blip r:embed="rId1"/>
          <a:srcRect t="137" b="137"/>
          <a:stretch>
            <a:fillRect/>
          </a:stretch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23" name="Text 20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27" name="Text 24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62050" y="4015105"/>
            <a:ext cx="438340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证明生成的价值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62050" y="4429125"/>
            <a:ext cx="4381951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证明生成功能为unsat结果输出一份机器可验证的证明链，使用户能够独立验证求解器的结论，增强了结果的可信度，尤其在安全攸关领域至关重要。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8770" y="4015105"/>
            <a:ext cx="438340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语法引导合成的价值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8770" y="4429125"/>
            <a:ext cx="4381951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语法引导合成根据输入输出示例和语法规则，自动合成出满足规约的程序，将验证扩展到创造，为自动修复和代码补全提供了强大的支持。</a:t>
            </a:r>
            <a:endParaRPr lang="en-US" sz="16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b="7810"/>
          <a:stretch>
            <a:fillRect/>
          </a:stretch>
        </p:blipFill>
        <p:spPr>
          <a:xfrm>
            <a:off x="826770" y="1517651"/>
            <a:ext cx="10536555" cy="2073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6:31:14-d2skskm1bb2p4onbqijg.png"/>
          <p:cNvPicPr>
            <a:picLocks noChangeAspect="1"/>
          </p:cNvPicPr>
          <p:nvPr/>
        </p:nvPicPr>
        <p:blipFill>
          <a:blip r:embed="rId1"/>
          <a:srcRect l="45" r="45"/>
          <a:stretch>
            <a:fillRect/>
          </a:stretch>
        </p:blipFill>
        <p:spPr>
          <a:xfrm>
            <a:off x="10485755" y="5457825"/>
            <a:ext cx="1733550" cy="14001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474345" y="2915285"/>
            <a:ext cx="8759190" cy="17938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CVC5在SMT生态中的定位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7680000">
            <a:off x="8562166" y="3341075"/>
            <a:ext cx="3813585" cy="1926033"/>
          </a:xfrm>
          <a:custGeom>
            <a:avLst/>
            <a:gdLst/>
            <a:ahLst/>
            <a:cxnLst/>
            <a:rect l="l" t="t" r="r" b="b"/>
            <a:pathLst>
              <a:path w="3813585" h="1926033">
                <a:moveTo>
                  <a:pt x="98" y="1926033"/>
                </a:moveTo>
                <a:cubicBezTo>
                  <a:pt x="-10456" y="872487"/>
                  <a:pt x="835156" y="10225"/>
                  <a:pt x="1888054" y="90"/>
                </a:cubicBezTo>
                <a:cubicBezTo>
                  <a:pt x="2940953" y="-10045"/>
                  <a:pt x="3803452" y="835327"/>
                  <a:pt x="3813585" y="1888453"/>
                </a:cubicBezTo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7680000">
            <a:off x="8562166" y="3341075"/>
            <a:ext cx="3813585" cy="192603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0400000">
            <a:off x="8430704" y="5117262"/>
            <a:ext cx="202156" cy="202202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11" name="Text 8"/>
          <p:cNvSpPr/>
          <p:nvPr/>
        </p:nvSpPr>
        <p:spPr>
          <a:xfrm rot="20400000">
            <a:off x="8430704" y="5117262"/>
            <a:ext cx="202156" cy="20220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0400000">
            <a:off x="10836719" y="2149227"/>
            <a:ext cx="140486" cy="140518"/>
          </a:xfrm>
          <a:prstGeom prst="ellipse">
            <a:avLst/>
          </a:prstGeom>
          <a:solidFill>
            <a:srgbClr val="E4D7CA"/>
          </a:solidFill>
        </p:spPr>
      </p:sp>
      <p:sp>
        <p:nvSpPr>
          <p:cNvPr id="13" name="Text 10"/>
          <p:cNvSpPr/>
          <p:nvPr/>
        </p:nvSpPr>
        <p:spPr>
          <a:xfrm rot="20400000">
            <a:off x="10836719" y="2149227"/>
            <a:ext cx="140486" cy="14051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4-16:31:15-d2sksku1bb2p4onbqin0.png"/>
          <p:cNvPicPr>
            <a:picLocks noChangeAspect="1"/>
          </p:cNvPicPr>
          <p:nvPr/>
        </p:nvPicPr>
        <p:blipFill>
          <a:blip r:embed="rId2"/>
          <a:srcRect l="17" r="17"/>
          <a:stretch>
            <a:fillRect/>
          </a:stretch>
        </p:blipFill>
        <p:spPr>
          <a:xfrm>
            <a:off x="8029401" y="2003292"/>
            <a:ext cx="3454397" cy="3454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25139" y="2088446"/>
            <a:ext cx="467485" cy="467592"/>
          </a:xfrm>
          <a:prstGeom prst="ellipse">
            <a:avLst/>
          </a:prstGeom>
          <a:solidFill>
            <a:srgbClr val="EDE5DC"/>
          </a:solidFill>
        </p:spPr>
      </p:sp>
      <p:sp>
        <p:nvSpPr>
          <p:cNvPr id="16" name="Text 12"/>
          <p:cNvSpPr/>
          <p:nvPr/>
        </p:nvSpPr>
        <p:spPr>
          <a:xfrm>
            <a:off x="7825139" y="2088446"/>
            <a:ext cx="467485" cy="467592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531833" y="1505310"/>
            <a:ext cx="4448631" cy="444934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EDE5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31833" y="1505310"/>
            <a:ext cx="4448631" cy="4449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263894" y="5250258"/>
            <a:ext cx="140486" cy="140518"/>
          </a:xfrm>
          <a:prstGeom prst="ellipse">
            <a:avLst/>
          </a:prstGeom>
          <a:solidFill>
            <a:srgbClr val="E4D7CA"/>
          </a:solidFill>
        </p:spPr>
      </p:sp>
      <p:sp>
        <p:nvSpPr>
          <p:cNvPr id="20" name="Text 16"/>
          <p:cNvSpPr/>
          <p:nvPr/>
        </p:nvSpPr>
        <p:spPr>
          <a:xfrm>
            <a:off x="11263894" y="5250258"/>
            <a:ext cx="140486" cy="140518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7385" y="1494155"/>
            <a:ext cx="682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CVC5与Z3的对比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67385" y="1798955"/>
            <a:ext cx="6896735" cy="7049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与Z3相比，CVC5在证明生成能力、现代设计以及字符串理论等领域具有明显优势，但在工业应用集成和特定领域优化方面Z3更为成熟。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67385" y="3072130"/>
            <a:ext cx="682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CVC5的生态位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667385" y="3435350"/>
            <a:ext cx="6896735" cy="7049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CVC5不仅是CVC4的升级，更是在可靠性、证明能力和前沿理论支持上追求极致的科研与工程结晶，推动了整个SMT领域标准的提升。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7385" y="4844415"/>
            <a:ext cx="682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对行业的影响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67385" y="5182235"/>
            <a:ext cx="6896735" cy="7049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CVC5的出现为SMT社区提供了新的选择，其强大的功能和优势使其在科研和高端验证场景中具有重要的地位，促进了行业的技术进步。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实践应用与性能展示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5345" y="146050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665345" y="1460500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55185" y="2941955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4655185" y="2941955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44390" y="4516120"/>
            <a:ext cx="720000" cy="720000"/>
          </a:xfrm>
          <a:prstGeom prst="roundRect">
            <a:avLst>
              <a:gd name="adj" fmla="val 16667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4644390" y="4516120"/>
            <a:ext cx="720000" cy="72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09-04-16:31:15-d2sksku1bb2p4onbqi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315" y="1600835"/>
            <a:ext cx="438785" cy="43878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04-16:31:15-d2sksku1bb2p4onbqio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30" y="3108325"/>
            <a:ext cx="384175" cy="384175"/>
          </a:xfrm>
          <a:prstGeom prst="rect">
            <a:avLst/>
          </a:prstGeom>
        </p:spPr>
      </p:pic>
      <p:pic>
        <p:nvPicPr>
          <p:cNvPr id="12" name="Image 2" descr="https://kimi-img.moonshot.cn/pub/slides/slides_tmpl/image/25-09-04-16:31:15-d2sksku1bb2p4onbqi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85" y="4682490"/>
            <a:ext cx="384175" cy="384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应用场景一览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gradFill flip="none" rotWithShape="1">
            <a:gsLst>
              <a:gs pos="0">
                <a:srgbClr val="F4F4F4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1"/>
          </a:gradFill>
          <a:ln w="6350">
            <a:solidFill>
              <a:srgbClr val="F4F4F4"/>
            </a:solidFill>
            <a:prstDash val="solid"/>
          </a:ln>
          <a:effectLst>
            <a:outerShdw blurRad="279400" dist="71842" dir="27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1136197" y="1356360"/>
            <a:ext cx="3056708" cy="29502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04-16:31:15-d2sksku1bb2p4onbqir0.png"/>
          <p:cNvPicPr>
            <a:picLocks noChangeAspect="1"/>
          </p:cNvPicPr>
          <p:nvPr/>
        </p:nvPicPr>
        <p:blipFill>
          <a:blip r:embed="rId4"/>
          <a:srcRect t="81" b="81"/>
          <a:stretch>
            <a:fillRect/>
          </a:stretch>
        </p:blipFill>
        <p:spPr>
          <a:xfrm>
            <a:off x="1324360" y="1538064"/>
            <a:ext cx="2680382" cy="2586502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04-16:31:15-d2sksku1bb2p4onbqip0.png"/>
          <p:cNvPicPr>
            <a:picLocks noChangeAspect="1"/>
          </p:cNvPicPr>
          <p:nvPr/>
        </p:nvPicPr>
        <p:blipFill>
          <a:blip r:embed="rId5"/>
          <a:srcRect t="33727"/>
          <a:stretch>
            <a:fillRect/>
          </a:stretch>
        </p:blipFill>
        <p:spPr>
          <a:xfrm rot="16200000">
            <a:off x="486094" y="1660301"/>
            <a:ext cx="838893" cy="1684590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711190" y="1659255"/>
            <a:ext cx="0" cy="4500000"/>
          </a:xfrm>
          <a:prstGeom prst="line">
            <a:avLst/>
          </a:prstGeom>
          <a:noFill/>
          <a:ln w="12700">
            <a:solidFill>
              <a:srgbClr val="D3BDA6"/>
            </a:solidFill>
            <a:prstDash val="dash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5635625" y="1631950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0" name="Text 13"/>
          <p:cNvSpPr/>
          <p:nvPr/>
        </p:nvSpPr>
        <p:spPr>
          <a:xfrm>
            <a:off x="5635625" y="1631950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621655" y="3260725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2" name="Text 15"/>
          <p:cNvSpPr/>
          <p:nvPr/>
        </p:nvSpPr>
        <p:spPr>
          <a:xfrm>
            <a:off x="5621655" y="3260725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610860" y="4834255"/>
            <a:ext cx="180000" cy="180000"/>
          </a:xfrm>
          <a:prstGeom prst="ellipse">
            <a:avLst/>
          </a:prstGeom>
          <a:solidFill>
            <a:srgbClr val="D3BDA6"/>
          </a:solidFill>
        </p:spPr>
      </p:sp>
      <p:sp>
        <p:nvSpPr>
          <p:cNvPr id="24" name="Text 17"/>
          <p:cNvSpPr/>
          <p:nvPr/>
        </p:nvSpPr>
        <p:spPr>
          <a:xfrm>
            <a:off x="5610860" y="4834255"/>
            <a:ext cx="180000" cy="180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 rot="5400000">
            <a:off x="5333365" y="177228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26" name="Text 19"/>
          <p:cNvSpPr/>
          <p:nvPr/>
        </p:nvSpPr>
        <p:spPr>
          <a:xfrm rot="5400000">
            <a:off x="5333365" y="177228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 rot="5400000">
            <a:off x="5323205" y="325437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28" name="Text 21"/>
          <p:cNvSpPr/>
          <p:nvPr/>
        </p:nvSpPr>
        <p:spPr>
          <a:xfrm rot="5400000">
            <a:off x="5323205" y="325437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 rot="5400000">
            <a:off x="5312410" y="4827905"/>
            <a:ext cx="179705" cy="95885"/>
          </a:xfrm>
          <a:prstGeom prst="triangle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30" name="Text 23"/>
          <p:cNvSpPr/>
          <p:nvPr/>
        </p:nvSpPr>
        <p:spPr>
          <a:xfrm rot="5400000">
            <a:off x="5312410" y="4827905"/>
            <a:ext cx="179705" cy="958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120765" y="1521460"/>
            <a:ext cx="537146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软件验证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6120765" y="1847215"/>
            <a:ext cx="5371465" cy="57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CVC5可自动定位软件中的缓冲区溢出、除零、注入等漏洞，为软件开发提供安全保障。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467360" y="4594225"/>
            <a:ext cx="413258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硬件验证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467360" y="4941570"/>
            <a:ext cx="4132580" cy="57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在硬件验证中，CVC5能够快速检测硬件设计中的逻辑错误和性能问题，确保硬件系统的可靠性。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6120765" y="3139440"/>
            <a:ext cx="537146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智能合约验证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6120765" y="3465195"/>
            <a:ext cx="5371465" cy="57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CVC5可自动发现区块链合约中的重入漏洞等安全问题，保障智能合约的安全性和可靠性。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6120765" y="4757420"/>
            <a:ext cx="537146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数学定理证明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6120765" y="5083175"/>
            <a:ext cx="5371465" cy="2857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CVC5辅助数学家进行猜想证明，为数学研究提供有力支持。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代码级集成示例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95" y="2524760"/>
            <a:ext cx="12176760" cy="327152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10795" y="2524760"/>
            <a:ext cx="12176760" cy="3271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04-16:31:14-d2skskm1bb2p4onbqij0.jpg"/>
          <p:cNvPicPr>
            <a:picLocks noChangeAspect="1"/>
          </p:cNvPicPr>
          <p:nvPr/>
        </p:nvPicPr>
        <p:blipFill>
          <a:blip r:embed="rId1"/>
          <a:srcRect l="10321" r="50667"/>
          <a:stretch>
            <a:fillRect/>
          </a:stretch>
        </p:blipFill>
        <p:spPr>
          <a:xfrm>
            <a:off x="7876540" y="1447800"/>
            <a:ext cx="3307715" cy="477012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974090" y="2969895"/>
            <a:ext cx="560641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 API集成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74090" y="3528695"/>
            <a:ext cx="5606415" cy="1069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通过Python API，仅需十余行代码即可将CVC5嵌入CI流程：定义位宽类型、声明变量、添加断言并调用checkSat，即可获得验证结果。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94690" y="423968"/>
            <a:ext cx="4194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Lying</a:t>
            </a:r>
            <a:r>
              <a:rPr lang="zh-CN" altLang="en-US" sz="3200" b="1" dirty="0">
                <a:cs typeface="+mn-ea"/>
                <a:sym typeface="+mn-lt"/>
              </a:rPr>
              <a:t>问题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2481" y="1358529"/>
            <a:ext cx="4870175" cy="348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有四个人：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。其中有些人总是说真话（真理者），有些人总是说谎（说谎者）。他们的陈述如下：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都是说谎者。”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是说真话的。”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在说谎。”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在说真话。”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buNone/>
            </a:pPr>
            <a:r>
              <a:rPr lang="zh-CN" altLang="en-US" dirty="0"/>
              <a:t>请问，谁在说真话？谁在说谎？</a:t>
            </a:r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72" y="81091"/>
            <a:ext cx="4320545" cy="148034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72" y="1644909"/>
            <a:ext cx="3810337" cy="105842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72" y="2786808"/>
            <a:ext cx="4453305" cy="295465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871" y="5802886"/>
            <a:ext cx="4453305" cy="9740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3g.png"/>
          <p:cNvPicPr>
            <a:picLocks noChangeAspect="1"/>
          </p:cNvPicPr>
          <p:nvPr/>
        </p:nvPicPr>
        <p:blipFill>
          <a:blip r:embed="rId1"/>
          <a:srcRect l="8" r="8"/>
          <a:stretch>
            <a:fillRect/>
          </a:stretch>
        </p:blipFill>
        <p:spPr>
          <a:xfrm>
            <a:off x="-23495" y="-41910"/>
            <a:ext cx="12232640" cy="69164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42182" y="2096657"/>
            <a:ext cx="5884923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5242182" y="3203462"/>
            <a:ext cx="5884923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242182" y="4310267"/>
            <a:ext cx="5884923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5257422" y="5417072"/>
            <a:ext cx="5884923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1523365" y="3183255"/>
            <a:ext cx="2884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>
                    <a:alpha val="55000"/>
                  </a:srgbClr>
                </a:solidFill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173345" y="1491615"/>
            <a:ext cx="775691" cy="4534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68794" y="1541562"/>
            <a:ext cx="4905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ea typeface="MiSans" pitchFamily="34" charset="-122"/>
                <a:cs typeface="MiSans" pitchFamily="34" charset="-120"/>
              </a:rPr>
              <a:t>CVC5概览：为何需要SMT求解器？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3345" y="2598420"/>
            <a:ext cx="775691" cy="4534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68794" y="2648367"/>
            <a:ext cx="4905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A1A1A"/>
                </a:solidFill>
                <a:ea typeface="MiSans" pitchFamily="34" charset="-122"/>
                <a:cs typeface="MiSans" pitchFamily="34" charset="-120"/>
              </a:rPr>
              <a:t>核心技术引擎剖析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73345" y="3705225"/>
            <a:ext cx="775691" cy="4534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968794" y="3755172"/>
            <a:ext cx="4905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rgbClr val="1A1A1A"/>
                </a:solidFill>
                <a:ea typeface="MiSans" pitchFamily="34" charset="-122"/>
                <a:cs typeface="MiSans" pitchFamily="34" charset="-120"/>
              </a:rPr>
              <a:t>实践应用与性能展示</a:t>
            </a:r>
            <a:endParaRPr lang="en-US" sz="2000" b="1" dirty="0">
              <a:solidFill>
                <a:srgbClr val="1A1A1A"/>
              </a:solidFill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88585" y="4812030"/>
            <a:ext cx="775691" cy="45349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984034" y="4861977"/>
            <a:ext cx="4905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 err="1">
                <a:solidFill>
                  <a:srgbClr val="1A1A1A"/>
                </a:solidFill>
                <a:ea typeface="MiSans" pitchFamily="34" charset="-122"/>
                <a:cs typeface="MiSans" pitchFamily="34" charset="-120"/>
              </a:rPr>
              <a:t>总结与展望</a:t>
            </a:r>
            <a:endParaRPr lang="en-US" sz="2000" b="1" dirty="0">
              <a:solidFill>
                <a:srgbClr val="1A1A1A"/>
              </a:solidFill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94690" y="423968"/>
            <a:ext cx="4194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Lying</a:t>
            </a:r>
            <a:r>
              <a:rPr lang="zh-CN" altLang="en-US" sz="3200" b="1" dirty="0">
                <a:cs typeface="+mn-ea"/>
                <a:sym typeface="+mn-lt"/>
              </a:rPr>
              <a:t>问题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2481" y="1358529"/>
            <a:ext cx="4870175" cy="348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有四个人：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。其中有些人总是说真话（真理者），有些人总是说谎（说谎者）。他们的陈述如下：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都是说谎者。”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是说真话的。”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在说谎。”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说：“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在说真话。”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buNone/>
            </a:pPr>
            <a:r>
              <a:rPr lang="zh-CN" altLang="en-US" dirty="0"/>
              <a:t>请问，谁在说真话？谁在说谎？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04" y="423968"/>
            <a:ext cx="573405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0725" y="578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effectLst/>
              </a:rPr>
              <a:t>整数规划问题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20725" y="1433943"/>
            <a:ext cx="3824771" cy="331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effectLst/>
                <a:latin typeface="inherit"/>
              </a:rPr>
              <a:t>目标</a:t>
            </a:r>
            <a:r>
              <a:rPr lang="zh-CN" altLang="en-US" dirty="0"/>
              <a:t>：最小化目标函数 </a:t>
            </a:r>
            <a:r>
              <a:rPr lang="en-US" altLang="zh-CN" dirty="0"/>
              <a:t>f = x² + y² + z²</a:t>
            </a:r>
            <a:r>
              <a:rPr lang="zh-CN" altLang="en-US" b="1" dirty="0">
                <a:effectLst/>
                <a:latin typeface="inherit"/>
              </a:rPr>
              <a:t>约束条件</a:t>
            </a:r>
            <a:r>
              <a:rPr lang="en-US" altLang="zh-CN" b="1" dirty="0">
                <a:effectLst/>
                <a:latin typeface="inherit"/>
              </a:rPr>
              <a:t>: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1. x + y + z &lt; 15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2. x + 3y + 2z &gt; 10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3. x, y, z ≥ 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（非负整数）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4. x + 2y ≤ 12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5. 2x - z ≥ 1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39" y="0"/>
            <a:ext cx="4194772" cy="49667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39" y="5057775"/>
            <a:ext cx="4280223" cy="10779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0725" y="578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effectLst/>
              </a:rPr>
              <a:t>整数规划问题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20725" y="1433943"/>
            <a:ext cx="3824771" cy="331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effectLst/>
                <a:latin typeface="inherit"/>
              </a:rPr>
              <a:t>目标</a:t>
            </a:r>
            <a:r>
              <a:rPr lang="zh-CN" altLang="en-US" dirty="0"/>
              <a:t>：最小化目标函数 </a:t>
            </a:r>
            <a:r>
              <a:rPr lang="en-US" altLang="zh-CN" dirty="0"/>
              <a:t>f = x² + y² + z²</a:t>
            </a:r>
            <a:r>
              <a:rPr lang="zh-CN" altLang="en-US" b="1" dirty="0">
                <a:effectLst/>
                <a:latin typeface="inherit"/>
              </a:rPr>
              <a:t>约束条件</a:t>
            </a:r>
            <a:r>
              <a:rPr lang="en-US" altLang="zh-CN" b="1" dirty="0">
                <a:effectLst/>
                <a:latin typeface="inherit"/>
              </a:rPr>
              <a:t>: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1. x + y + z &lt; 15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2. x + 3y + 2z &gt; 10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3. x, y, z ≥ 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（非负整数）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4. x + 2y ≤ 12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5. 2x - z ≥ 1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67" y="346064"/>
            <a:ext cx="6154807" cy="13549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67" y="2236420"/>
            <a:ext cx="5485158" cy="3391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0725" y="578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effectLst/>
              </a:rPr>
              <a:t>整数规划问题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20725" y="1433943"/>
            <a:ext cx="3824771" cy="331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effectLst/>
                <a:latin typeface="inherit"/>
              </a:rPr>
              <a:t>目标</a:t>
            </a:r>
            <a:r>
              <a:rPr lang="zh-CN" altLang="en-US" dirty="0"/>
              <a:t>：最小化目标函数 </a:t>
            </a:r>
            <a:r>
              <a:rPr lang="en-US" altLang="zh-CN" dirty="0"/>
              <a:t>f = x² + y² + z²</a:t>
            </a:r>
            <a:r>
              <a:rPr lang="zh-CN" altLang="en-US" b="1" dirty="0">
                <a:effectLst/>
                <a:latin typeface="inherit"/>
              </a:rPr>
              <a:t>约束条件</a:t>
            </a:r>
            <a:r>
              <a:rPr lang="en-US" altLang="zh-CN" b="1" dirty="0">
                <a:effectLst/>
                <a:latin typeface="inherit"/>
              </a:rPr>
              <a:t>: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1. x + y + z &lt; 15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2. x + 3y + 2z &gt; 10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3. x, y, z ≥ 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（非负整数）</a:t>
            </a:r>
            <a:endParaRPr lang="zh-CN" alt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4. x + 2y ≤ 12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5. 2x - z ≥ 1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80" y="266072"/>
            <a:ext cx="4210586" cy="63258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4690" y="1615695"/>
            <a:ext cx="2863519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effectLst/>
                <a:latin typeface="inherit"/>
              </a:rPr>
              <a:t>变量</a:t>
            </a:r>
            <a:r>
              <a:rPr lang="en-US" altLang="zh-CN" dirty="0"/>
              <a:t>: p, q, r, s, t, u</a:t>
            </a:r>
            <a:r>
              <a:rPr lang="zh-CN" altLang="en-US" b="1" dirty="0">
                <a:effectLst/>
                <a:latin typeface="inherit"/>
              </a:rPr>
              <a:t>子句</a:t>
            </a:r>
            <a:r>
              <a:rPr lang="en-US" altLang="zh-CN" dirty="0"/>
              <a:t>: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1.</a:t>
            </a: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(p ∨ ¬q ∨ r)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2. (¬p ∨ q ∨ ¬s)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3. (r ∨ s ∨ ¬t)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4. (¬r ∨ t ∨ u)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5. (p ∨ ¬s ∨ ¬u)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6. (¬p ∨ q ∨ ¬t)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7. (q ∨ r ∨ s ∨ ¬u)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dirty="0">
                <a:solidFill>
                  <a:srgbClr val="000000"/>
                </a:solidFill>
                <a:latin typeface="-apple-system"/>
              </a:rPr>
              <a:t>8.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(¬q ∨ ¬r ∨ t ∨ u)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725" y="578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effectLst/>
              </a:rPr>
              <a:t>SAT</a:t>
            </a:r>
            <a:r>
              <a:rPr lang="zh-CN" altLang="en-US" sz="3200" b="1" i="0" dirty="0">
                <a:solidFill>
                  <a:srgbClr val="000000"/>
                </a:solidFill>
                <a:effectLst/>
              </a:rPr>
              <a:t>问题</a:t>
            </a:r>
            <a:endParaRPr lang="zh-CN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02" y="430694"/>
            <a:ext cx="4552852" cy="56785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5" descr="https://kimi-img.moonshot.cn/pub/slides/slides_tmpl/image/25-09-04-16:31:15-d2sksku1bb2p4onbqi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1920"/>
            <a:ext cx="694690" cy="2926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725" y="578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</a:rPr>
              <a:t>数独</a:t>
            </a:r>
            <a:r>
              <a:rPr lang="zh-CN" altLang="en-US" sz="3200" b="1" i="0" dirty="0">
                <a:solidFill>
                  <a:srgbClr val="000000"/>
                </a:solidFill>
                <a:effectLst/>
              </a:rPr>
              <a:t>问题</a:t>
            </a:r>
            <a:endParaRPr lang="zh-CN" altLang="en-US" sz="32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1472855"/>
            <a:ext cx="3343275" cy="3209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20" y="139354"/>
            <a:ext cx="4686300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6:31:13-d2skske1bb2p4onbqihg.jpg"/>
          <p:cNvPicPr>
            <a:picLocks noChangeAspect="1"/>
          </p:cNvPicPr>
          <p:nvPr/>
        </p:nvPicPr>
        <p:blipFill>
          <a:blip r:embed="rId1"/>
          <a:srcRect t="3344" b="3344"/>
          <a:stretch>
            <a:fillRect/>
          </a:stretch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</p:spPr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性能对比与加速秘诀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性能对比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857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在SMT-COMP公开基准中，CVC5在QF_BV、QF_AUFLIA等关键分区保持领先，平均求解时间相比CVC4缩短三成以上。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316730"/>
            <a:ext cx="4883492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加速秘诀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616450"/>
            <a:ext cx="4883785" cy="857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其加速来自改进的启发式分支策略、理论求解器提前剪枝以及原生并行Portfolio模式，可在多核环境下同时运行多套参数，实现横向扩展。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316730"/>
            <a:ext cx="4883492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工业实例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616450"/>
            <a:ext cx="4883785" cy="57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工业实例显示，对千万门级硬件模型与万行级合约代码，CVC5均能在分钟级给出确定结果。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6:31:13-d2skske1bb2p4onbqifg.png"/>
          <p:cNvPicPr>
            <a:picLocks noChangeAspect="1"/>
          </p:cNvPicPr>
          <p:nvPr/>
        </p:nvPicPr>
        <p:blipFill>
          <a:blip r:embed="rId1"/>
          <a:srcRect t="15" b="15"/>
          <a:stretch>
            <a:fillRect/>
          </a:stretch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核心收获回顾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54830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8" name="Text 5"/>
          <p:cNvSpPr/>
          <p:nvPr/>
        </p:nvSpPr>
        <p:spPr>
          <a:xfrm>
            <a:off x="4354830" y="2024380"/>
            <a:ext cx="3502025" cy="2752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8100000">
            <a:off x="5953125" y="4578985"/>
            <a:ext cx="295275" cy="295275"/>
          </a:xfrm>
          <a:prstGeom prst="ellipse">
            <a:avLst/>
          </a:prstGeom>
          <a:solidFill>
            <a:srgbClr val="F2F2F2"/>
          </a:solidFill>
        </p:spPr>
      </p:sp>
      <p:sp>
        <p:nvSpPr>
          <p:cNvPr id="10" name="Text 7"/>
          <p:cNvSpPr/>
          <p:nvPr/>
        </p:nvSpPr>
        <p:spPr>
          <a:xfrm rot="8100000">
            <a:off x="5953125" y="4578985"/>
            <a:ext cx="295275" cy="2952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774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7740" y="529145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8127" y="4447369"/>
            <a:ext cx="609600" cy="863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50545" y="202946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15" name="Text 11"/>
          <p:cNvSpPr/>
          <p:nvPr/>
        </p:nvSpPr>
        <p:spPr>
          <a:xfrm>
            <a:off x="550545" y="2029460"/>
            <a:ext cx="3502025" cy="2752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 rot="8100000">
            <a:off x="2148840" y="4584065"/>
            <a:ext cx="295275" cy="295275"/>
          </a:xfrm>
          <a:prstGeom prst="ellipse">
            <a:avLst/>
          </a:prstGeom>
          <a:solidFill>
            <a:srgbClr val="F2F2F2"/>
          </a:solidFill>
        </p:spPr>
      </p:sp>
      <p:sp>
        <p:nvSpPr>
          <p:cNvPr id="17" name="Text 13"/>
          <p:cNvSpPr/>
          <p:nvPr/>
        </p:nvSpPr>
        <p:spPr>
          <a:xfrm rot="8100000">
            <a:off x="2148840" y="4584065"/>
            <a:ext cx="295275" cy="2952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434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43455" y="529653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8148955" y="2024380"/>
            <a:ext cx="35020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21" name="Text 17"/>
          <p:cNvSpPr/>
          <p:nvPr/>
        </p:nvSpPr>
        <p:spPr>
          <a:xfrm>
            <a:off x="8148955" y="2024380"/>
            <a:ext cx="3502025" cy="2752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</p:spPr>
      </p:sp>
      <p:sp>
        <p:nvSpPr>
          <p:cNvPr id="23" name="Text 19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841865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41865" y="529145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8604" y="4447369"/>
            <a:ext cx="609600" cy="8636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97650" y="4447369"/>
            <a:ext cx="609600" cy="8636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50545" y="5566410"/>
            <a:ext cx="39312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架构优势</a:t>
            </a:r>
            <a:endParaRPr lang="en-US" sz="1600" dirty="0"/>
          </a:p>
        </p:txBody>
      </p:sp>
      <p:sp>
        <p:nvSpPr>
          <p:cNvPr id="29" name="Shape 23"/>
          <p:cNvSpPr/>
          <p:nvPr/>
        </p:nvSpPr>
        <p:spPr>
          <a:xfrm>
            <a:off x="550545" y="202755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30" name="Text 24"/>
          <p:cNvSpPr/>
          <p:nvPr/>
        </p:nvSpPr>
        <p:spPr>
          <a:xfrm>
            <a:off x="550545" y="2027555"/>
            <a:ext cx="3434080" cy="27463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CVC5以CDCL(T)混合动力架构融合SAT搜索与理论推理，通过证明生成与语法引导合成把验证边界拓展到程序合成，为关键行业提供可信、高效、易集成的自动推理平台。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4354830" y="5561330"/>
            <a:ext cx="39312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实践成果</a:t>
            </a: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4354830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33" name="Text 27"/>
          <p:cNvSpPr/>
          <p:nvPr/>
        </p:nvSpPr>
        <p:spPr>
          <a:xfrm>
            <a:off x="4354830" y="2022475"/>
            <a:ext cx="3434080" cy="27463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实践表明，CVC5在软件、硬件、区块链与数学证明领域均显著降低缺陷逃逸率并提升开发效率，已成为开源与商用验证工具链的共同选择。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8148955" y="5561330"/>
            <a:ext cx="393128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行业认可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8148955" y="2022475"/>
            <a:ext cx="3434080" cy="2746375"/>
          </a:xfrm>
          <a:prstGeom prst="roundRect">
            <a:avLst>
              <a:gd name="adj" fmla="val 8805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36" name="Text 30"/>
          <p:cNvSpPr/>
          <p:nvPr/>
        </p:nvSpPr>
        <p:spPr>
          <a:xfrm>
            <a:off x="8148955" y="2022475"/>
            <a:ext cx="3434080" cy="27463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CVC5凭借其强大的功能和卓越的性能，在多个行业得到了广泛应用和高度认可，成为形式化验证领域的佼佼者。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未来发展方向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8655" y="1533525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68655" y="1533525"/>
            <a:ext cx="3020695" cy="42506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9-04-16:31:11-d2sksju1bb2p4onbqicg.png"/>
          <p:cNvPicPr>
            <a:picLocks noChangeAspect="1"/>
          </p:cNvPicPr>
          <p:nvPr/>
        </p:nvPicPr>
        <p:blipFill>
          <a:blip r:embed="rId1"/>
          <a:srcRect t="139" b="139"/>
          <a:stretch>
            <a:fillRect/>
          </a:stretch>
        </p:blipFill>
        <p:spPr>
          <a:xfrm>
            <a:off x="3930650" y="3438525"/>
            <a:ext cx="7605395" cy="2286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75335" y="1842135"/>
            <a:ext cx="2807970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异构算力拓展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75335" y="2614295"/>
            <a:ext cx="2807970" cy="1267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面向异构算力，CVC5计划引入GPU理论求解与分布式并行，以应对百亿门级硬件形式化验证。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838575" y="1654810"/>
            <a:ext cx="771525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新兴理论扩展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838575" y="2122170"/>
            <a:ext cx="7715250" cy="6338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同时持续扩展非线性实数、浮点、概率等新兴理论，支持量子程序与强化学习系统验证，助力构建更高可信度的智能时代基础设施。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ea typeface="MiSans" pitchFamily="34" charset="-122"/>
                <a:cs typeface="MiSans" pitchFamily="34" charset="-120"/>
              </a:rPr>
              <a:t>CVC5概览：为何需要SMT求解器？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7-d2sksiu1bb2p4onbqi5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494335" y="2241743"/>
            <a:ext cx="7061200" cy="329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现实世界的复杂性挑战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4870" y="2615164"/>
            <a:ext cx="533125" cy="0"/>
          </a:xfrm>
          <a:prstGeom prst="line">
            <a:avLst/>
          </a:prstGeom>
          <a:noFill/>
          <a:ln w="25400">
            <a:solidFill>
              <a:srgbClr val="DBB479"/>
            </a:solidFill>
            <a:prstDash val="solid"/>
            <a:headEnd type="none"/>
            <a:tailEnd type="none"/>
          </a:ln>
        </p:spPr>
      </p:sp>
      <p:sp>
        <p:nvSpPr>
          <p:cNvPr id="20" name="Shape 18"/>
          <p:cNvSpPr/>
          <p:nvPr>
            <p:custDataLst>
              <p:tags r:id="rId1"/>
            </p:custDataLst>
          </p:nvPr>
        </p:nvSpPr>
        <p:spPr>
          <a:xfrm>
            <a:off x="53263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326380" y="1670685"/>
            <a:ext cx="2895600" cy="4476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>
            <p:custDataLst>
              <p:tags r:id="rId2"/>
            </p:custDataLst>
          </p:nvPr>
        </p:nvSpPr>
        <p:spPr>
          <a:xfrm>
            <a:off x="53263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3263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>
            <p:custDataLst>
              <p:tags r:id="rId3"/>
            </p:custDataLst>
          </p:nvPr>
        </p:nvSpPr>
        <p:spPr>
          <a:xfrm>
            <a:off x="8399780" y="1670685"/>
            <a:ext cx="2895600" cy="4476750"/>
          </a:xfrm>
          <a:prstGeom prst="roundRect">
            <a:avLst>
              <a:gd name="adj" fmla="val 4166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8399780" y="1670685"/>
            <a:ext cx="2895600" cy="4476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>
            <p:custDataLst>
              <p:tags r:id="rId4"/>
            </p:custDataLst>
          </p:nvPr>
        </p:nvSpPr>
        <p:spPr>
          <a:xfrm>
            <a:off x="8399780" y="1778000"/>
            <a:ext cx="2895600" cy="419735"/>
          </a:xfrm>
          <a:prstGeom prst="roundRect">
            <a:avLst>
              <a:gd name="adj" fmla="val 4166"/>
            </a:avLst>
          </a:prstGeom>
          <a:solidFill>
            <a:srgbClr val="D3BDA6"/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399780" y="1778000"/>
            <a:ext cx="2895600" cy="4197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6600" y="1649730"/>
            <a:ext cx="42494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D3BDA6"/>
                </a:solidFill>
                <a:ea typeface="MiSans" pitchFamily="34" charset="-122"/>
                <a:cs typeface="MiSans" pitchFamily="34" charset="-120"/>
              </a:rPr>
              <a:t>现代系统复杂度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6600" y="2667635"/>
            <a:ext cx="428244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自动驾驶、操作系统内核、加密算法等现代软件系统复杂度极高，微小逻辑错误可能引发灾难性后果，超出了人类手动验证的能力范围。</a:t>
            </a:r>
            <a:endParaRPr lang="en-US" sz="1600" dirty="0"/>
          </a:p>
        </p:txBody>
      </p:sp>
      <p:sp>
        <p:nvSpPr>
          <p:cNvPr id="30" name="Text 28"/>
          <p:cNvSpPr/>
          <p:nvPr>
            <p:custDataLst>
              <p:tags r:id="rId5"/>
            </p:custDataLst>
          </p:nvPr>
        </p:nvSpPr>
        <p:spPr>
          <a:xfrm>
            <a:off x="5518150" y="2487930"/>
            <a:ext cx="25405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传统方法局限</a:t>
            </a:r>
            <a:endParaRPr lang="en-US" sz="1600" dirty="0"/>
          </a:p>
        </p:txBody>
      </p:sp>
      <p:sp>
        <p:nvSpPr>
          <p:cNvPr id="31" name="Text 29"/>
          <p:cNvSpPr/>
          <p:nvPr>
            <p:custDataLst>
              <p:tags r:id="rId6"/>
            </p:custDataLst>
          </p:nvPr>
        </p:nvSpPr>
        <p:spPr>
          <a:xfrm>
            <a:off x="5518150" y="3251835"/>
            <a:ext cx="2541270" cy="11896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测试只能发现错误，无法证明无误；手工证明对于复杂系统不切实际，难以应对现实世界的复杂挑战。</a:t>
            </a:r>
            <a:endParaRPr lang="en-US" sz="1600" dirty="0"/>
          </a:p>
        </p:txBody>
      </p:sp>
      <p:sp>
        <p:nvSpPr>
          <p:cNvPr id="32" name="Text 30"/>
          <p:cNvSpPr/>
          <p:nvPr>
            <p:custDataLst>
              <p:tags r:id="rId7"/>
            </p:custDataLst>
          </p:nvPr>
        </p:nvSpPr>
        <p:spPr>
          <a:xfrm>
            <a:off x="8591550" y="2487930"/>
            <a:ext cx="25405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形式化验证需求</a:t>
            </a:r>
            <a:endParaRPr lang="en-US" sz="1600" dirty="0"/>
          </a:p>
        </p:txBody>
      </p:sp>
      <p:sp>
        <p:nvSpPr>
          <p:cNvPr id="33" name="Text 31"/>
          <p:cNvSpPr/>
          <p:nvPr>
            <p:custDataLst>
              <p:tags r:id="rId8"/>
            </p:custDataLst>
          </p:nvPr>
        </p:nvSpPr>
        <p:spPr>
          <a:xfrm>
            <a:off x="8591550" y="3251835"/>
            <a:ext cx="2541270" cy="17498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形式化验证通过数学手段断言系统永真，而SMT求解器是其核心引擎，能够在布尔逻辑之上同时理解算术、数组、位向量等丰富理论，为关键系统提供可信赖的保障。</a:t>
            </a:r>
            <a:endParaRPr lang="en-US" sz="1600" dirty="0"/>
          </a:p>
        </p:txBody>
      </p:sp>
      <p:pic>
        <p:nvPicPr>
          <p:cNvPr id="34" name="Image 0" descr="https://kimi-img.moonshot.cn/pub/slides/25-12-01-13:41:06-d4miksl7vds4jnh6j6r0.png"/>
          <p:cNvPicPr>
            <a:picLocks noChangeAspect="1"/>
          </p:cNvPicPr>
          <p:nvPr/>
        </p:nvPicPr>
        <p:blipFill>
          <a:blip r:embed="rId9"/>
          <a:srcRect b="5660"/>
          <a:stretch>
            <a:fillRect/>
          </a:stretch>
        </p:blipFill>
        <p:spPr>
          <a:xfrm>
            <a:off x="881253" y="3711308"/>
            <a:ext cx="4040932" cy="2436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从SAT到SMT：推理能力的飞跃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</p:spPr>
      </p:sp>
      <p:sp>
        <p:nvSpPr>
          <p:cNvPr id="24" name="Text 22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15034" y="2266079"/>
            <a:ext cx="14248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457373" y="1901646"/>
            <a:ext cx="766008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SAT求解器局限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457373" y="2330803"/>
            <a:ext cx="5923485" cy="629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SAT求解器仅擅长布尔判断题，面对算术、数组等理论时表达臃肿且效率低下，难以满足现实问题的需求。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1660" y="4480959"/>
            <a:ext cx="14248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457373" y="4116526"/>
            <a:ext cx="766008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SMT求解器优势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457373" y="4545683"/>
            <a:ext cx="5923485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SMT在SAT基础上引入领域理论求解器，实现布尔与理论推理的协同，就像只会判断题的学生升级为能解数学题、分析语法的全科学霸，CVC5正是这类学霸中的佼佼者。</a:t>
            </a:r>
            <a:endParaRPr lang="en-US" sz="1600" dirty="0"/>
          </a:p>
        </p:txBody>
      </p:sp>
      <p:pic>
        <p:nvPicPr>
          <p:cNvPr id="33" name="Image 0" descr="https://kimi-img.moonshot.cn/pub/slides/25-12-01-13:44:15-d4mimbqej2dpgnlfj79g.png"/>
          <p:cNvPicPr/>
          <p:nvPr/>
        </p:nvPicPr>
        <p:blipFill>
          <a:blip r:embed="rId1"/>
          <a:srcRect b="5732"/>
          <a:stretch>
            <a:fillRect/>
          </a:stretch>
        </p:blipFill>
        <p:spPr>
          <a:xfrm>
            <a:off x="8629650" y="1471697"/>
            <a:ext cx="2826385" cy="46176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5-12-01-13:49:04-d4miok6dmaupam3mgtt0.png"/>
          <p:cNvPicPr>
            <a:picLocks noChangeAspect="1"/>
          </p:cNvPicPr>
          <p:nvPr/>
        </p:nvPicPr>
        <p:blipFill>
          <a:blip r:embed="rId1"/>
          <a:srcRect b="10714"/>
          <a:stretch>
            <a:fillRect/>
          </a:stretch>
        </p:blipFill>
        <p:spPr>
          <a:xfrm>
            <a:off x="8954135" y="1713230"/>
            <a:ext cx="3239135" cy="17051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4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5" y="1713230"/>
            <a:ext cx="12192635" cy="1715135"/>
          </a:xfrm>
          <a:prstGeom prst="rect">
            <a:avLst/>
          </a:prstGeom>
          <a:gradFill flip="none" rotWithShape="1">
            <a:gsLst>
              <a:gs pos="0">
                <a:srgbClr val="AB8A7D"/>
              </a:gs>
              <a:gs pos="69000">
                <a:srgbClr val="D3BDA6"/>
              </a:gs>
              <a:gs pos="100000">
                <a:srgbClr val="F0E1C9">
                  <a:alpha val="10000"/>
                </a:srgbClr>
              </a:gs>
            </a:gsLst>
            <a:lin ang="0" scaled="1"/>
          </a:gradFill>
        </p:spPr>
      </p:sp>
      <p:sp>
        <p:nvSpPr>
          <p:cNvPr id="6" name="Text 3"/>
          <p:cNvSpPr/>
          <p:nvPr/>
        </p:nvSpPr>
        <p:spPr>
          <a:xfrm>
            <a:off x="635" y="1713230"/>
            <a:ext cx="12192635" cy="17151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4-16:31:14-d2skskm1bb2p4onbqi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214245"/>
            <a:ext cx="743585" cy="7435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5400000">
            <a:off x="1263015" y="2523490"/>
            <a:ext cx="257175" cy="123825"/>
          </a:xfrm>
          <a:prstGeom prst="triangle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 rot="5400000">
            <a:off x="1263015" y="2523490"/>
            <a:ext cx="257175" cy="1238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3"/>
            </p:custDataLst>
          </p:nvPr>
        </p:nvSpPr>
        <p:spPr>
          <a:xfrm>
            <a:off x="1019810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1" name="Shape 7"/>
          <p:cNvSpPr/>
          <p:nvPr>
            <p:custDataLst>
              <p:tags r:id="rId4"/>
            </p:custDataLst>
          </p:nvPr>
        </p:nvSpPr>
        <p:spPr>
          <a:xfrm>
            <a:off x="4565015" y="3428365"/>
            <a:ext cx="3063875" cy="3429635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4565015" y="3428365"/>
            <a:ext cx="3063875" cy="3429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5"/>
            </p:custDataLst>
          </p:nvPr>
        </p:nvSpPr>
        <p:spPr>
          <a:xfrm>
            <a:off x="8117205" y="3428365"/>
            <a:ext cx="3063875" cy="3430270"/>
          </a:xfrm>
          <a:prstGeom prst="rect">
            <a:avLst/>
          </a:prstGeom>
          <a:solidFill>
            <a:srgbClr val="FFFFFF"/>
          </a:solidFill>
          <a:effectLst>
            <a:outerShdw blurRad="254000" dist="50800" dir="2700000" algn="bl" rotWithShape="0">
              <a:srgbClr val="000000">
                <a:alpha val="14902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117205" y="3428365"/>
            <a:ext cx="3063875" cy="3430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>
            <p:custDataLst>
              <p:tags r:id="rId6"/>
            </p:custDataLst>
          </p:nvPr>
        </p:nvSpPr>
        <p:spPr>
          <a:xfrm>
            <a:off x="18649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16" name="Text 12"/>
          <p:cNvSpPr/>
          <p:nvPr/>
        </p:nvSpPr>
        <p:spPr>
          <a:xfrm>
            <a:off x="18649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>
            <p:custDataLst>
              <p:tags r:id="rId7"/>
            </p:custDataLst>
          </p:nvPr>
        </p:nvSpPr>
        <p:spPr>
          <a:xfrm>
            <a:off x="540829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18" name="Text 14"/>
          <p:cNvSpPr/>
          <p:nvPr/>
        </p:nvSpPr>
        <p:spPr>
          <a:xfrm>
            <a:off x="540829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>
            <p:custDataLst>
              <p:tags r:id="rId8"/>
            </p:custDataLst>
          </p:nvPr>
        </p:nvSpPr>
        <p:spPr>
          <a:xfrm>
            <a:off x="8954135" y="6786245"/>
            <a:ext cx="1374775" cy="72000"/>
          </a:xfrm>
          <a:prstGeom prst="rect">
            <a:avLst/>
          </a:prstGeom>
          <a:solidFill>
            <a:srgbClr val="865F24"/>
          </a:solidFill>
        </p:spPr>
      </p:sp>
      <p:sp>
        <p:nvSpPr>
          <p:cNvPr id="20" name="Text 16"/>
          <p:cNvSpPr/>
          <p:nvPr/>
        </p:nvSpPr>
        <p:spPr>
          <a:xfrm>
            <a:off x="8954135" y="6786245"/>
            <a:ext cx="1374775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7"/>
          <p:cNvSpPr/>
          <p:nvPr>
            <p:custDataLst>
              <p:tags r:id="rId9"/>
            </p:custDataLst>
          </p:nvPr>
        </p:nvSpPr>
        <p:spPr>
          <a:xfrm>
            <a:off x="1186180" y="4150995"/>
            <a:ext cx="2698750" cy="23092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当单个理论（如算术、数组）的求解器各自正确，但它们的结论组合时可能产生冲突。关键在于设计高效的</a:t>
            </a:r>
            <a:r>
              <a:rPr lang="en-US" sz="14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理论组合框架</a:t>
            </a: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（如Nelson-Oppen方法），使不同理论求解器能够“协作”，通过交换接口信息（如共享变量等式）来达成全局一致</a:t>
            </a:r>
            <a:endParaRPr lang="en-US" sz="1600" dirty="0"/>
          </a:p>
        </p:txBody>
      </p:sp>
      <p:sp>
        <p:nvSpPr>
          <p:cNvPr id="22" name="Text 18"/>
          <p:cNvSpPr/>
          <p:nvPr>
            <p:custDataLst>
              <p:tags r:id="rId10"/>
            </p:custDataLst>
          </p:nvPr>
        </p:nvSpPr>
        <p:spPr>
          <a:xfrm>
            <a:off x="1186180" y="3557270"/>
            <a:ext cx="26987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理论组合挑战</a:t>
            </a:r>
            <a:endParaRPr lang="en-US" sz="1600" dirty="0"/>
          </a:p>
        </p:txBody>
      </p:sp>
      <p:sp>
        <p:nvSpPr>
          <p:cNvPr id="23" name="Text 19"/>
          <p:cNvSpPr/>
          <p:nvPr>
            <p:custDataLst>
              <p:tags r:id="rId11"/>
            </p:custDataLst>
          </p:nvPr>
        </p:nvSpPr>
        <p:spPr>
          <a:xfrm>
            <a:off x="4747578" y="4128578"/>
            <a:ext cx="2698750" cy="20292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现实应用产生的约束系统规模巨大，对求解效率提出极高要求。现代SMT求解器采用</a:t>
            </a:r>
            <a:r>
              <a:rPr lang="en-US" sz="14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惰性推理</a:t>
            </a: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​ 与</a:t>
            </a:r>
            <a:r>
              <a:rPr lang="en-US" sz="14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冲突驱动子句学习</a:t>
            </a: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​ 等关键技术，避免不必要的计算，并从冲突中学习“教训”以加速后续搜索，从而实现高效求解。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12"/>
            </p:custDataLst>
          </p:nvPr>
        </p:nvSpPr>
        <p:spPr>
          <a:xfrm>
            <a:off x="4734560" y="3557270"/>
            <a:ext cx="26987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可伸缩性挑战</a:t>
            </a:r>
            <a:endParaRPr lang="en-US" sz="1600" dirty="0"/>
          </a:p>
        </p:txBody>
      </p:sp>
      <p:sp>
        <p:nvSpPr>
          <p:cNvPr id="25" name="Text 21"/>
          <p:cNvSpPr/>
          <p:nvPr>
            <p:custDataLst>
              <p:tags r:id="rId13"/>
            </p:custDataLst>
          </p:nvPr>
        </p:nvSpPr>
        <p:spPr>
          <a:xfrm>
            <a:off x="8316595" y="4163695"/>
            <a:ext cx="2698750" cy="2029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处理“对于所有x.../存在一个y...”形式的</a:t>
            </a:r>
            <a:r>
              <a:rPr lang="en-US" sz="14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量化词</a:t>
            </a: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​ 是程序验证（如循环不变式）的核心，但也是计算复杂性最高的难题之一。CVC5等现代求解器通过启发式</a:t>
            </a:r>
            <a:r>
              <a:rPr lang="en-US" sz="14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实例化策略</a:t>
            </a:r>
            <a:r>
              <a:rPr lang="en-US" sz="14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​ 来应对，但这仍是研究前沿与性能瓶颈。</a:t>
            </a:r>
            <a:endParaRPr lang="en-US" sz="1600" dirty="0"/>
          </a:p>
        </p:txBody>
      </p:sp>
      <p:sp>
        <p:nvSpPr>
          <p:cNvPr id="26" name="Text 22"/>
          <p:cNvSpPr/>
          <p:nvPr>
            <p:custDataLst>
              <p:tags r:id="rId14"/>
            </p:custDataLst>
          </p:nvPr>
        </p:nvSpPr>
        <p:spPr>
          <a:xfrm>
            <a:off x="8316595" y="3557270"/>
            <a:ext cx="26987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DBB479"/>
                </a:solidFill>
                <a:ea typeface="MiSans" pitchFamily="34" charset="-122"/>
                <a:cs typeface="MiSans" pitchFamily="34" charset="-120"/>
              </a:rPr>
              <a:t>量化词推理挑战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20725" y="578485"/>
            <a:ext cx="7620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333333"/>
                </a:solidFill>
                <a:ea typeface="MiSans" pitchFamily="34" charset="-122"/>
                <a:cs typeface="MiSans" pitchFamily="34" charset="-120"/>
              </a:rPr>
              <a:t>SMT求解器的核心挑战与关键技术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1598295" y="1992806"/>
            <a:ext cx="7913856" cy="118646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尽管SMT（可满足性模理论）求解器能力强大，但其设计与实现面临着严峻的理论与工程挑战。​ 核心问题在于如何高效协同多个专有理论求解器（如算术、数组、位向量），并保证在应对大规模、复杂混合约束时的可伸缩性与正确性。其中，Nelson-Oppen框架​ 是解决理论组合问题的基石。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6200000">
            <a:off x="5710555" y="3178175"/>
            <a:ext cx="2053590" cy="2053590"/>
          </a:xfrm>
          <a:prstGeom prst="teardrop">
            <a:avLst>
              <a:gd name="adj" fmla="val 100000"/>
            </a:avLst>
          </a:prstGeom>
          <a:solidFill>
            <a:srgbClr val="AB8A7D"/>
          </a:solidFill>
        </p:spPr>
      </p:sp>
      <p:sp>
        <p:nvSpPr>
          <p:cNvPr id="5" name="Text 3"/>
          <p:cNvSpPr/>
          <p:nvPr/>
        </p:nvSpPr>
        <p:spPr>
          <a:xfrm rot="16200000">
            <a:off x="5710555" y="3178175"/>
            <a:ext cx="2053590" cy="20535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10800000">
            <a:off x="5710555" y="1645920"/>
            <a:ext cx="1462405" cy="1460500"/>
          </a:xfrm>
          <a:prstGeom prst="teardrop">
            <a:avLst>
              <a:gd name="adj" fmla="val 100000"/>
            </a:avLst>
          </a:prstGeom>
          <a:solidFill>
            <a:srgbClr val="D3BDA6"/>
          </a:solidFill>
        </p:spPr>
      </p:sp>
      <p:sp>
        <p:nvSpPr>
          <p:cNvPr id="7" name="Text 5"/>
          <p:cNvSpPr/>
          <p:nvPr/>
        </p:nvSpPr>
        <p:spPr>
          <a:xfrm rot="10800000">
            <a:off x="5710555" y="1645920"/>
            <a:ext cx="1462405" cy="1460500"/>
          </a:xfrm>
          <a:prstGeom prst="rect">
            <a:avLst/>
          </a:prstGeom>
          <a:noFill/>
        </p:spPr>
        <p:txBody>
          <a:bodyPr wrap="square" lIns="35941" tIns="91440" rIns="35941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422140" y="3178175"/>
            <a:ext cx="1213485" cy="1214755"/>
          </a:xfrm>
          <a:prstGeom prst="teardrop">
            <a:avLst>
              <a:gd name="adj" fmla="val 100000"/>
            </a:avLst>
          </a:prstGeom>
          <a:solidFill>
            <a:srgbClr val="CDB9B1"/>
          </a:solidFill>
        </p:spPr>
      </p:sp>
      <p:sp>
        <p:nvSpPr>
          <p:cNvPr id="9" name="Text 7"/>
          <p:cNvSpPr/>
          <p:nvPr/>
        </p:nvSpPr>
        <p:spPr>
          <a:xfrm>
            <a:off x="4422140" y="3178175"/>
            <a:ext cx="1213485" cy="1214755"/>
          </a:xfrm>
          <a:prstGeom prst="rect">
            <a:avLst/>
          </a:prstGeom>
          <a:noFill/>
        </p:spPr>
        <p:txBody>
          <a:bodyPr wrap="square" lIns="72009" tIns="91440" rIns="10795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4170045" y="1660525"/>
            <a:ext cx="1460500" cy="1460500"/>
          </a:xfrm>
          <a:prstGeom prst="teardrop">
            <a:avLst>
              <a:gd name="adj" fmla="val 100000"/>
            </a:avLst>
          </a:prstGeom>
          <a:solidFill>
            <a:srgbClr val="E9D2AF"/>
          </a:solidFill>
        </p:spPr>
      </p:sp>
      <p:sp>
        <p:nvSpPr>
          <p:cNvPr id="11" name="Text 9"/>
          <p:cNvSpPr/>
          <p:nvPr/>
        </p:nvSpPr>
        <p:spPr>
          <a:xfrm rot="5400000">
            <a:off x="4170045" y="1660525"/>
            <a:ext cx="1460500" cy="1460500"/>
          </a:xfrm>
          <a:prstGeom prst="rect">
            <a:avLst/>
          </a:prstGeom>
          <a:noFill/>
        </p:spPr>
        <p:txBody>
          <a:bodyPr wrap="square" lIns="35941" tIns="107950" rIns="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2B2F36"/>
                </a:solidFill>
                <a:ea typeface="MiSans" pitchFamily="34" charset="-122"/>
                <a:cs typeface="MiSans" pitchFamily="34" charset="-120"/>
              </a:rPr>
              <a:t>CVC5：新一代SMT求解引擎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2470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321675" y="3729355"/>
            <a:ext cx="3248025" cy="0"/>
          </a:xfrm>
          <a:prstGeom prst="line">
            <a:avLst/>
          </a:prstGeom>
          <a:noFill/>
          <a:ln w="28575">
            <a:solidFill>
              <a:srgbClr val="7E5F3E"/>
            </a:solidFill>
            <a:prstDash val="sysDot"/>
            <a:headEnd type="none"/>
            <a:tailEnd type="none"/>
          </a:ln>
        </p:spPr>
      </p:sp>
      <p:sp>
        <p:nvSpPr>
          <p:cNvPr id="15" name="Text 13"/>
          <p:cNvSpPr/>
          <p:nvPr/>
        </p:nvSpPr>
        <p:spPr>
          <a:xfrm>
            <a:off x="631190" y="1480820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定位与传承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90550" y="1849120"/>
            <a:ext cx="3657600" cy="11896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CVC5在CVC4坚实代码基上重做架构，面向工业级场景追求高性能、稳定性与可扩展性，提供Python、C++、Java完备API与文档，方便嵌入各类验证工具。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0550" y="4110355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关键升级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90550" y="4478655"/>
            <a:ext cx="365760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增强的字符串理论求解助力软件安全分析，更优的量化词推理扩大证明范围，原生并行框架应对超大规模约束集。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64145" y="1607820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核心目标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23505" y="1976120"/>
            <a:ext cx="365760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高性能与稳定性：成为工业级应用可依赖的基石；可扩展性：易于集成新的理论求解器；用户友好：提供完善的API和文档。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891145" y="4015740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关键特性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971155" y="4478655"/>
            <a:ext cx="365760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C3741"/>
                </a:solidFill>
                <a:ea typeface="MiSans" pitchFamily="34" charset="-122"/>
                <a:cs typeface="MiSans" pitchFamily="34" charset="-120"/>
              </a:rPr>
              <a:t>支持多种理论及其组合，直接提升验证效率与规模，使其成为开源社区与产业界均可依赖的下一代形式化验证基石。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</p:spPr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6:31:13-d2skske1bb2p4onbqifg.png"/>
          <p:cNvPicPr>
            <a:picLocks noChangeAspect="1"/>
          </p:cNvPicPr>
          <p:nvPr/>
        </p:nvPicPr>
        <p:blipFill>
          <a:blip r:embed="rId1"/>
          <a:srcRect t="15" b="15"/>
          <a:stretch>
            <a:fillRect/>
          </a:stretch>
        </p:blipFill>
        <p:spPr>
          <a:xfrm>
            <a:off x="10100945" y="0"/>
            <a:ext cx="2111375" cy="1216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9100" y="5349875"/>
            <a:ext cx="11553190" cy="33020"/>
          </a:xfrm>
          <a:prstGeom prst="line">
            <a:avLst/>
          </a:prstGeom>
          <a:noFill/>
          <a:ln w="19050">
            <a:solidFill>
              <a:srgbClr val="865F2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67385" y="524510"/>
            <a:ext cx="62725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  <a:ea typeface="MiSans" pitchFamily="34" charset="-122"/>
                <a:cs typeface="MiSans" pitchFamily="34" charset="-120"/>
              </a:rPr>
              <a:t>CVC系列求解器发展历程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08630" y="5566410"/>
            <a:ext cx="1578813" cy="85189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2012-2015年：功能增强与理论扩展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31445" y="2029460"/>
            <a:ext cx="23257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9" name="Shape 6"/>
          <p:cNvSpPr/>
          <p:nvPr/>
        </p:nvSpPr>
        <p:spPr>
          <a:xfrm>
            <a:off x="1151255" y="529653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51255" y="5296535"/>
            <a:ext cx="115570" cy="115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0545" y="5566410"/>
            <a:ext cx="1611848" cy="2454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kern="0" spc="-16" dirty="0">
                <a:solidFill>
                  <a:srgbClr val="000000"/>
                </a:solidFill>
                <a:highlight>
                  <a:srgbClr val="FFFFFF">
                    <a:alpha val="100000"/>
                  </a:srgbClr>
                </a:highlight>
              </a:rPr>
              <a:t>2002-2011年：起源与早期开发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8100000">
            <a:off x="9747250" y="4578985"/>
            <a:ext cx="295275" cy="295275"/>
          </a:xfrm>
          <a:prstGeom prst="ellipse">
            <a:avLst/>
          </a:prstGeom>
          <a:solidFill>
            <a:srgbClr val="F2F2F2"/>
          </a:solidFill>
        </p:spPr>
      </p:sp>
      <p:sp>
        <p:nvSpPr>
          <p:cNvPr id="13" name="Text 10"/>
          <p:cNvSpPr/>
          <p:nvPr/>
        </p:nvSpPr>
        <p:spPr>
          <a:xfrm rot="8100000">
            <a:off x="9747250" y="4578985"/>
            <a:ext cx="295275" cy="2952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262844" y="5566410"/>
            <a:ext cx="1677071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a typeface="字魂58号-创中黑" pitchFamily="34" charset="-122"/>
                <a:cs typeface="字魂58号-创中黑" pitchFamily="34" charset="-120"/>
              </a:rPr>
              <a:t>2016-2021年：CVC5 的开发与优</a:t>
            </a:r>
            <a:r>
              <a:rPr lang="en-US" sz="16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化</a:t>
            </a:r>
            <a:endParaRPr lang="en-US" sz="1600" dirty="0"/>
          </a:p>
        </p:txBody>
      </p:sp>
      <p:pic>
        <p:nvPicPr>
          <p:cNvPr id="15" name="Image 1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3384" y="4692708"/>
            <a:ext cx="436420" cy="61826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3576937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4934317" y="2024380"/>
            <a:ext cx="23257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18" name="Shape 14"/>
          <p:cNvSpPr/>
          <p:nvPr/>
        </p:nvSpPr>
        <p:spPr>
          <a:xfrm>
            <a:off x="5941427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7356120" y="2024380"/>
            <a:ext cx="23257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20" name="Text 16"/>
          <p:cNvSpPr/>
          <p:nvPr/>
        </p:nvSpPr>
        <p:spPr>
          <a:xfrm>
            <a:off x="7356120" y="2024380"/>
            <a:ext cx="2325725" cy="2752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363230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9794914" y="2024380"/>
            <a:ext cx="23257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23" name="Shape 19"/>
          <p:cNvSpPr/>
          <p:nvPr/>
        </p:nvSpPr>
        <p:spPr>
          <a:xfrm>
            <a:off x="10802024" y="5291455"/>
            <a:ext cx="115570" cy="115570"/>
          </a:xfrm>
          <a:prstGeom prst="ellipse">
            <a:avLst/>
          </a:prstGeom>
          <a:solidFill>
            <a:srgbClr val="F2F2F2"/>
          </a:solidFill>
          <a:ln w="38100">
            <a:solidFill>
              <a:srgbClr val="808080"/>
            </a:solidFill>
            <a:prstDash val="solid"/>
          </a:ln>
        </p:spPr>
      </p:sp>
      <p:pic>
        <p:nvPicPr>
          <p:cNvPr id="24" name="Image 2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6718" y="4678274"/>
            <a:ext cx="436420" cy="618261"/>
          </a:xfrm>
          <a:prstGeom prst="rect">
            <a:avLst/>
          </a:prstGeom>
        </p:spPr>
      </p:pic>
      <p:pic>
        <p:nvPicPr>
          <p:cNvPr id="25" name="Image 3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99755" y="4678274"/>
            <a:ext cx="436420" cy="618261"/>
          </a:xfrm>
          <a:prstGeom prst="rect">
            <a:avLst/>
          </a:prstGeom>
        </p:spPr>
      </p:pic>
      <p:pic>
        <p:nvPicPr>
          <p:cNvPr id="26" name="Image 4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47315" y="4678274"/>
            <a:ext cx="436420" cy="61826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760031" y="5566410"/>
            <a:ext cx="1437537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a typeface="字魂58号-创中黑" pitchFamily="34" charset="-122"/>
                <a:cs typeface="字魂58号-创中黑" pitchFamily="34" charset="-120"/>
              </a:rPr>
              <a:t>2022年：CVC5 正式发</a:t>
            </a:r>
            <a:r>
              <a:rPr lang="en-US" sz="16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布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10053802" y="5566410"/>
            <a:ext cx="1496445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ea typeface="字魂58号-创中黑" pitchFamily="34" charset="-122"/>
                <a:cs typeface="字魂58号-创中黑" pitchFamily="34" charset="-120"/>
              </a:rPr>
              <a:t>2023年以后：广泛应用与持续优</a:t>
            </a:r>
            <a:r>
              <a:rPr lang="en-US" sz="1600" dirty="0">
                <a:solidFill>
                  <a:srgbClr val="000000"/>
                </a:solidFill>
                <a:ea typeface="MiSans" pitchFamily="34" charset="-122"/>
                <a:cs typeface="MiSans" pitchFamily="34" charset="-120"/>
              </a:rPr>
              <a:t>化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219362" y="2447617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始于斯坦福与纽约大学合作项目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022588" y="2447617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CVC5启动开发，进行架构全面优化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022588" y="3168888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引入模块化设计与并行计算能力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9882188" y="2447617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广泛应用于形式化验证与硬件设计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9882188" y="3168888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持续优化算法，应对分布式计算等新挑战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232104" y="3168888"/>
            <a:ext cx="21244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CVC/CVC Lite版本聚焦整数算术与布尔逻辑验证</a:t>
            </a:r>
            <a:endParaRPr lang="en-US" sz="1600" dirty="0"/>
          </a:p>
        </p:txBody>
      </p:sp>
      <p:sp>
        <p:nvSpPr>
          <p:cNvPr id="35" name="Shape 28"/>
          <p:cNvSpPr/>
          <p:nvPr/>
        </p:nvSpPr>
        <p:spPr>
          <a:xfrm>
            <a:off x="2529644" y="2029460"/>
            <a:ext cx="2325725" cy="2752725"/>
          </a:xfrm>
          <a:prstGeom prst="roundRect">
            <a:avLst>
              <a:gd name="adj" fmla="val 8836"/>
            </a:avLst>
          </a:prstGeom>
          <a:solidFill>
            <a:srgbClr val="D3BDA6"/>
          </a:solidFill>
        </p:spPr>
      </p:sp>
      <p:sp>
        <p:nvSpPr>
          <p:cNvPr id="36" name="Text 29"/>
          <p:cNvSpPr/>
          <p:nvPr/>
        </p:nvSpPr>
        <p:spPr>
          <a:xfrm>
            <a:off x="2617561" y="2452697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CVC4发布，支持数组、位向量等复杂理论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2617561" y="3173968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求解效率突破，应有于程序分析与自动化验证</a:t>
            </a:r>
            <a:endParaRPr lang="en-US" sz="1600" dirty="0"/>
          </a:p>
        </p:txBody>
      </p:sp>
      <p:pic>
        <p:nvPicPr>
          <p:cNvPr id="38" name="Image 5" descr="https://kimi-img.moonshot.cn/pub/slides/slides_tmpl/image/25-09-04-16:31:13-d2skske1bb2p4onbqig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5579" y="4678274"/>
            <a:ext cx="436420" cy="618261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7448288" y="2447617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CVC5正式版发布，提供多语言API支持</a:t>
            </a:r>
            <a:endParaRPr lang="en-US" sz="1600" dirty="0"/>
          </a:p>
        </p:txBody>
      </p:sp>
      <p:sp>
        <p:nvSpPr>
          <p:cNvPr id="40" name="Text 32"/>
          <p:cNvSpPr/>
          <p:nvPr/>
        </p:nvSpPr>
        <p:spPr>
          <a:xfrm>
            <a:off x="7448288" y="3168888"/>
            <a:ext cx="2237808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·</a:t>
            </a:r>
            <a:r>
              <a:rPr lang="en-US" sz="1600" dirty="0">
                <a:solidFill>
                  <a:srgbClr val="333333"/>
                </a:solidFill>
                <a:ea typeface="微软雅黑" panose="020B0503020204020204" pitchFamily="34" charset="-122"/>
                <a:cs typeface="微软雅黑" panose="020B0503020204020204" pitchFamily="34" charset="-120"/>
              </a:rPr>
              <a:t>覆盖SMT理论主要分支，提升求解稳定性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31:08-d2sksj61bb2p4onbqi6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212931"/>
                </a:solidFill>
                <a:ea typeface="MiSans" pitchFamily="34" charset="-122"/>
                <a:cs typeface="MiSans" pitchFamily="34" charset="-120"/>
              </a:rPr>
              <a:t>核心技术引擎剖析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10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1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2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3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4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5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6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7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8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19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2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20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ags/tag3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4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5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6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7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8.xml><?xml version="1.0" encoding="utf-8"?>
<p:tagLst xmlns:p="http://schemas.openxmlformats.org/presentationml/2006/main">
  <p:tag name="KSO_WM_DIAGRAM_VIRTUALLY_FRAME" val="{&quot;height&quot;:352.5,&quot;left&quot;:419.4,&quot;top&quot;:131.55,&quot;width&quot;:470}"/>
</p:tagLst>
</file>

<file path=ppt/tags/tag9.xml><?xml version="1.0" encoding="utf-8"?>
<p:tagLst xmlns:p="http://schemas.openxmlformats.org/presentationml/2006/main">
  <p:tag name="KSO_WM_DIAGRAM_VIRTUALLY_FRAME" val="{&quot;height&quot;:270.1,&quot;left&quot;:80.3,&quot;top&quot;:269.95,&quot;width&quot;:800.1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4519</Words>
  <Application>WPS 演示</Application>
  <PresentationFormat>宽屏</PresentationFormat>
  <Paragraphs>343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MiSans</vt:lpstr>
      <vt:lpstr>MiSans</vt:lpstr>
      <vt:lpstr>微软雅黑</vt:lpstr>
      <vt:lpstr>微软雅黑</vt:lpstr>
      <vt:lpstr>字魂58号-创中黑</vt:lpstr>
      <vt:lpstr>黑体</vt:lpstr>
      <vt:lpstr>字魂58号-创中黑</vt:lpstr>
      <vt:lpstr>Calibri</vt:lpstr>
      <vt:lpstr>Arial Unicode MS</vt:lpstr>
      <vt:lpstr>等线</vt:lpstr>
      <vt:lpstr>-apple-system</vt:lpstr>
      <vt:lpstr>Segoe Print</vt:lpstr>
      <vt:lpstr>inherit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CVC5：高性能SMT求解器的设计与应用</dc:title>
  <dc:creator>Kimi</dc:creator>
  <dc:subject>CVC5：高性能SMT求解器的设计与应用</dc:subject>
  <cp:lastModifiedBy>笑靥尽处丶</cp:lastModifiedBy>
  <cp:revision>23</cp:revision>
  <dcterms:created xsi:type="dcterms:W3CDTF">2025-12-01T06:56:00Z</dcterms:created>
  <dcterms:modified xsi:type="dcterms:W3CDTF">2025-12-04T09:17:28Z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{"Label":"CVC5：高性能SMT求解器的设计与应用","ContentProducer":"001191110108MACG2KBH8F10000","ProduceID":"d4mhs1q23rd0fahebqb0","ReservedCode1":"","ContentPropagator":"001191110108MACG2KBH8F20000","PropagateID":"d4mhs1q23rd0fahebqb0","ReservedCode2":""}</vt:lpwstr>
  </property>
  <property fmtid="{D5CDD505-2E9C-101B-9397-08002B2CF9AE}" pid="3" name="ICV">
    <vt:lpwstr>556EC7D615344FB19D6CC092A55075F1_12</vt:lpwstr>
  </property>
  <property fmtid="{D5CDD505-2E9C-101B-9397-08002B2CF9AE}" pid="4" name="KSOProductBuildVer">
    <vt:lpwstr>2052-12.1.0.23542</vt:lpwstr>
  </property>
</Properties>
</file>